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74" r:id="rId2"/>
    <p:sldMasterId id="2147483688" r:id="rId3"/>
  </p:sldMasterIdLst>
  <p:notesMasterIdLst>
    <p:notesMasterId r:id="rId21"/>
  </p:notesMasterIdLst>
  <p:sldIdLst>
    <p:sldId id="354" r:id="rId4"/>
    <p:sldId id="349" r:id="rId5"/>
    <p:sldId id="350" r:id="rId6"/>
    <p:sldId id="361" r:id="rId7"/>
    <p:sldId id="362" r:id="rId8"/>
    <p:sldId id="360" r:id="rId9"/>
    <p:sldId id="363" r:id="rId10"/>
    <p:sldId id="364" r:id="rId11"/>
    <p:sldId id="365" r:id="rId12"/>
    <p:sldId id="366" r:id="rId13"/>
    <p:sldId id="367" r:id="rId14"/>
    <p:sldId id="357" r:id="rId15"/>
    <p:sldId id="369" r:id="rId16"/>
    <p:sldId id="368" r:id="rId17"/>
    <p:sldId id="370" r:id="rId18"/>
    <p:sldId id="359" r:id="rId19"/>
    <p:sldId id="371" r:id="rId20"/>
  </p:sldIdLst>
  <p:sldSz cx="12192000" cy="6858000"/>
  <p:notesSz cx="6858000" cy="9144000"/>
  <p:custDataLst>
    <p:tags r:id="rId2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BD9B"/>
    <a:srgbClr val="218E73"/>
    <a:srgbClr val="01795D"/>
    <a:srgbClr val="0A745A"/>
    <a:srgbClr val="26A284"/>
    <a:srgbClr val="00785C"/>
    <a:srgbClr val="1D5B4E"/>
    <a:srgbClr val="1D5451"/>
    <a:srgbClr val="318E7C"/>
    <a:srgbClr val="0B6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9" autoAdjust="0"/>
    <p:restoredTop sz="95945" autoAdjust="0"/>
  </p:normalViewPr>
  <p:slideViewPr>
    <p:cSldViewPr>
      <p:cViewPr varScale="1">
        <p:scale>
          <a:sx n="87" d="100"/>
          <a:sy n="87" d="100"/>
        </p:scale>
        <p:origin x="504" y="72"/>
      </p:cViewPr>
      <p:guideLst>
        <p:guide orient="horz" pos="2160"/>
        <p:guide pos="8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吸引力</c:v>
                </c:pt>
              </c:strCache>
            </c:strRef>
          </c:tx>
          <c:dPt>
            <c:idx val="0"/>
            <c:bubble3D val="0"/>
            <c:spPr>
              <a:solidFill>
                <a:srgbClr val="00785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FA4-4C4A-8893-2F942FC5F7F0}"/>
              </c:ext>
            </c:extLst>
          </c:dPt>
          <c:dPt>
            <c:idx val="1"/>
            <c:bubble3D val="0"/>
            <c:spPr>
              <a:solidFill>
                <a:srgbClr val="218E7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FA4-4C4A-8893-2F942FC5F7F0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FA4-4C4A-8893-2F942FC5F7F0}"/>
              </c:ext>
            </c:extLst>
          </c:dPt>
          <c:dPt>
            <c:idx val="3"/>
            <c:bubble3D val="0"/>
            <c:spPr>
              <a:solidFill>
                <a:srgbClr val="2DBD9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FA4-4C4A-8893-2F942FC5F7F0}"/>
              </c:ext>
            </c:extLst>
          </c:dPt>
          <c:dLbls>
            <c:dLbl>
              <c:idx val="0"/>
              <c:layout>
                <c:manualLayout>
                  <c:x val="9.9112668472026155E-2"/>
                  <c:y val="0.1904841801274130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FA4-4C4A-8893-2F942FC5F7F0}"/>
                </c:ext>
              </c:extLst>
            </c:dLbl>
            <c:dLbl>
              <c:idx val="1"/>
              <c:layout>
                <c:manualLayout>
                  <c:x val="-0.10253034669519935"/>
                  <c:y val="-0.125913271609645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FA4-4C4A-8893-2F942FC5F7F0}"/>
                </c:ext>
              </c:extLst>
            </c:dLbl>
            <c:dLbl>
              <c:idx val="2"/>
              <c:layout>
                <c:manualLayout>
                  <c:x val="-6.493588624029295E-2"/>
                  <c:y val="-9.68563627766507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FA4-4C4A-8893-2F942FC5F7F0}"/>
                </c:ext>
              </c:extLst>
            </c:dLbl>
            <c:dLbl>
              <c:idx val="3"/>
              <c:layout>
                <c:manualLayout>
                  <c:x val="-4.1012138678079742E-2"/>
                  <c:y val="-8.39421810730973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FA4-4C4A-8893-2F942FC5F7F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强烈</c:v>
                </c:pt>
                <c:pt idx="1">
                  <c:v>较强</c:v>
                </c:pt>
                <c:pt idx="2">
                  <c:v>一般</c:v>
                </c:pt>
                <c:pt idx="3">
                  <c:v>没感觉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3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FA4-4C4A-8893-2F942FC5F7F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实用性</c:v>
                </c:pt>
              </c:strCache>
            </c:strRef>
          </c:tx>
          <c:dPt>
            <c:idx val="0"/>
            <c:bubble3D val="0"/>
            <c:spPr>
              <a:solidFill>
                <a:srgbClr val="00785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EE-490D-8955-F7B9958E5E2E}"/>
              </c:ext>
            </c:extLst>
          </c:dPt>
          <c:dPt>
            <c:idx val="1"/>
            <c:bubble3D val="0"/>
            <c:spPr>
              <a:solidFill>
                <a:srgbClr val="218E7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EE-490D-8955-F7B9958E5E2E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AEE-490D-8955-F7B9958E5E2E}"/>
              </c:ext>
            </c:extLst>
          </c:dPt>
          <c:dPt>
            <c:idx val="3"/>
            <c:bubble3D val="0"/>
            <c:spPr>
              <a:solidFill>
                <a:srgbClr val="2DBD9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AEE-490D-8955-F7B9958E5E2E}"/>
              </c:ext>
            </c:extLst>
          </c:dPt>
          <c:dLbls>
            <c:dLbl>
              <c:idx val="0"/>
              <c:layout>
                <c:manualLayout>
                  <c:x val="0.2153137280599185"/>
                  <c:y val="5.8113817665990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EE-490D-8955-F7B9958E5E2E}"/>
                </c:ext>
              </c:extLst>
            </c:dLbl>
            <c:dLbl>
              <c:idx val="1"/>
              <c:layout>
                <c:manualLayout>
                  <c:x val="-0.21189604983674531"/>
                  <c:y val="-6.77994539436555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EE-490D-8955-F7B9958E5E2E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EE-490D-8955-F7B9958E5E2E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AEE-490D-8955-F7B9958E5E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强烈</c:v>
                </c:pt>
                <c:pt idx="1">
                  <c:v>较强</c:v>
                </c:pt>
                <c:pt idx="2">
                  <c:v>一般</c:v>
                </c:pt>
                <c:pt idx="3">
                  <c:v>没卵用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AEE-490D-8955-F7B9958E5E2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defRPr>
          </a:pPr>
          <a:endParaRPr lang="zh-CN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满意度</c:v>
                </c:pt>
              </c:strCache>
            </c:strRef>
          </c:tx>
          <c:dPt>
            <c:idx val="0"/>
            <c:bubble3D val="0"/>
            <c:spPr>
              <a:solidFill>
                <a:srgbClr val="00785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02-4677-AFCC-F362EEB94F9C}"/>
              </c:ext>
            </c:extLst>
          </c:dPt>
          <c:dPt>
            <c:idx val="1"/>
            <c:bubble3D val="0"/>
            <c:spPr>
              <a:solidFill>
                <a:srgbClr val="218E7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202-4677-AFCC-F362EEB94F9C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202-4677-AFCC-F362EEB94F9C}"/>
              </c:ext>
            </c:extLst>
          </c:dPt>
          <c:dPt>
            <c:idx val="3"/>
            <c:bubble3D val="0"/>
            <c:spPr>
              <a:solidFill>
                <a:srgbClr val="2DBD9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202-4677-AFCC-F362EEB94F9C}"/>
              </c:ext>
            </c:extLst>
          </c:dPt>
          <c:dLbls>
            <c:dLbl>
              <c:idx val="0"/>
              <c:layout>
                <c:manualLayout>
                  <c:x val="0.11620105958789259"/>
                  <c:y val="-0.133505276172279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202-4677-AFCC-F362EEB94F9C}"/>
                </c:ext>
              </c:extLst>
            </c:dLbl>
            <c:dLbl>
              <c:idx val="1"/>
              <c:layout>
                <c:manualLayout>
                  <c:x val="-6.493588624029295E-2"/>
                  <c:y val="0.106259301443242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202-4677-AFCC-F362EEB94F9C}"/>
                </c:ext>
              </c:extLst>
            </c:dLbl>
            <c:dLbl>
              <c:idx val="2"/>
              <c:layout>
                <c:manualLayout>
                  <c:x val="-0.10253034669519936"/>
                  <c:y val="-0.111708496389050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202-4677-AFCC-F362EEB94F9C}"/>
                </c:ext>
              </c:extLst>
            </c:dLbl>
            <c:dLbl>
              <c:idx val="3"/>
              <c:layout>
                <c:manualLayout>
                  <c:x val="-0.15721319826597235"/>
                  <c:y val="-8.7187119132917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202-4677-AFCC-F362EEB94F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很满意</c:v>
                </c:pt>
                <c:pt idx="1">
                  <c:v>满意</c:v>
                </c:pt>
                <c:pt idx="2">
                  <c:v>一般</c:v>
                </c:pt>
                <c:pt idx="3">
                  <c:v>没感觉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4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202-4677-AFCC-F362EEB94F9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思源黑体" panose="020B0500000000000000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2021/12/30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思源黑体" panose="020B0500000000000000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思源黑体" panose="020B05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思源黑体" panose="020B05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思源黑体" panose="020B05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思源黑体" panose="020B05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思源黑体" panose="020B05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D2026-0750-4BCA-9A6F-3000E3C4FB5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863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38D33-8C8F-4E14-BE24-35EBEB99B15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173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38D33-8C8F-4E14-BE24-35EBEB99B15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367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94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731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670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38D33-8C8F-4E14-BE24-35EBEB99B15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657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378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D2026-0750-4BCA-9A6F-3000E3C4FB5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09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54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770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11AA8-80B6-E048-AE52-6AB10A2621FD}" type="slidenum">
              <a:rPr lang="en-US" altLang="zh-CN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180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589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AEEFA-8A1D-43B1-A8B3-9A14753B791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47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079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38D33-8C8F-4E14-BE24-35EBEB99B15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61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6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38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4600575" y="1603375"/>
            <a:ext cx="2990850" cy="2990850"/>
          </a:xfrm>
          <a:custGeom>
            <a:avLst/>
            <a:gdLst>
              <a:gd name="connsiteX0" fmla="*/ 1495425 w 2990850"/>
              <a:gd name="connsiteY0" fmla="*/ 0 h 2990850"/>
              <a:gd name="connsiteX1" fmla="*/ 2990850 w 2990850"/>
              <a:gd name="connsiteY1" fmla="*/ 1495425 h 2990850"/>
              <a:gd name="connsiteX2" fmla="*/ 1495425 w 2990850"/>
              <a:gd name="connsiteY2" fmla="*/ 2990850 h 2990850"/>
              <a:gd name="connsiteX3" fmla="*/ 0 w 2990850"/>
              <a:gd name="connsiteY3" fmla="*/ 1495425 h 299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850" h="2990850">
                <a:moveTo>
                  <a:pt x="1495425" y="0"/>
                </a:moveTo>
                <a:lnTo>
                  <a:pt x="2990850" y="1495425"/>
                </a:lnTo>
                <a:lnTo>
                  <a:pt x="1495425" y="2990850"/>
                </a:lnTo>
                <a:lnTo>
                  <a:pt x="0" y="14954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5215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587375" y="1739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497792" y="1739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408209" y="1739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318625" y="1739900"/>
            <a:ext cx="2286000" cy="2286000"/>
          </a:xfrm>
          <a:custGeom>
            <a:avLst/>
            <a:gdLst>
              <a:gd name="connsiteX0" fmla="*/ 1143000 w 2286000"/>
              <a:gd name="connsiteY0" fmla="*/ 0 h 2286000"/>
              <a:gd name="connsiteX1" fmla="*/ 2286000 w 2286000"/>
              <a:gd name="connsiteY1" fmla="*/ 1143000 h 2286000"/>
              <a:gd name="connsiteX2" fmla="*/ 1143000 w 2286000"/>
              <a:gd name="connsiteY2" fmla="*/ 2286000 h 2286000"/>
              <a:gd name="connsiteX3" fmla="*/ 0 w 2286000"/>
              <a:gd name="connsiteY3" fmla="*/ 1143000 h 2286000"/>
              <a:gd name="connsiteX4" fmla="*/ 1143000 w 22860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00" h="2286000">
                <a:moveTo>
                  <a:pt x="1143000" y="0"/>
                </a:moveTo>
                <a:cubicBezTo>
                  <a:pt x="1774261" y="0"/>
                  <a:pt x="2286000" y="511739"/>
                  <a:pt x="2286000" y="1143000"/>
                </a:cubicBezTo>
                <a:cubicBezTo>
                  <a:pt x="2286000" y="1774261"/>
                  <a:pt x="1774261" y="2286000"/>
                  <a:pt x="1143000" y="2286000"/>
                </a:cubicBezTo>
                <a:cubicBezTo>
                  <a:pt x="511739" y="2286000"/>
                  <a:pt x="0" y="1774261"/>
                  <a:pt x="0" y="1143000"/>
                </a:cubicBezTo>
                <a:cubicBezTo>
                  <a:pt x="0" y="511739"/>
                  <a:pt x="511739" y="0"/>
                  <a:pt x="1143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580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31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5000">
        <p14:reveal/>
      </p:transition>
    </mc:Choice>
    <mc:Fallback xmlns="">
      <p:transition spd="slow" advClick="0" advTm="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394C3F8A-D5CA-8F41-9610-04AD23CDC82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2021/12/30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6462" y="6202713"/>
            <a:ext cx="1219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63917A7D-89E5-4220-9F5F-0A1A84322FB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460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8582"/>
            <a:ext cx="10515600" cy="715529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CF38D695-F078-F942-8DB8-5FB78CC2E1B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2021/12/30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6462" y="6202713"/>
            <a:ext cx="1219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63917A7D-89E5-4220-9F5F-0A1A84322FB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753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435F86B7-1295-BC40-890E-8D84EC8FBA6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2021/12/30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6462" y="6202713"/>
            <a:ext cx="1219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63917A7D-89E5-4220-9F5F-0A1A84322FB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593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8582"/>
            <a:ext cx="10515600" cy="715529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53EB83DD-4821-6642-B721-6656F4A2C25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2021/12/30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6462" y="6202713"/>
            <a:ext cx="1219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63917A7D-89E5-4220-9F5F-0A1A84322FB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7788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C308721D-36C8-384A-B6D0-C6C2CD9DE37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2021/12/30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36462" y="6202713"/>
            <a:ext cx="1219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63917A7D-89E5-4220-9F5F-0A1A84322FB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5724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8582"/>
            <a:ext cx="10515600" cy="715529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C9CB13B1-EAF8-4B4E-A292-4A89717507C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2021/12/30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36462" y="6202713"/>
            <a:ext cx="1219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63917A7D-89E5-4220-9F5F-0A1A84322FB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238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FE56DC1A-AF1C-5241-A4D3-AFA31980FFA4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2021/12/30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34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8775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49737068-8DC0-D148-B293-6BD55EC523E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2021/12/30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6462" y="6202713"/>
            <a:ext cx="1219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63917A7D-89E5-4220-9F5F-0A1A84322FB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5505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1C98ED02-5432-6043-9A75-BB8E4851088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2021/12/30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6462" y="6202713"/>
            <a:ext cx="1219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63917A7D-89E5-4220-9F5F-0A1A84322FB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5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8582"/>
            <a:ext cx="10515600" cy="715529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975BEC15-C61A-0645-91A0-1ED59941866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2021/12/30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6462" y="6202713"/>
            <a:ext cx="1219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63917A7D-89E5-4220-9F5F-0A1A84322FB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8798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E4E8DBC0-A963-4847-84E4-1A61E53E1F2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2021/12/30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6462" y="6202713"/>
            <a:ext cx="12192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fld id="{63917A7D-89E5-4220-9F5F-0A1A84322FB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562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3671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1421881"/>
      </p:ext>
    </p:extLst>
  </p:cSld>
  <p:clrMapOvr>
    <a:masterClrMapping/>
  </p:clrMapOvr>
  <p:transition spd="slow">
    <p:comb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000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A9BE82D-BE47-49DE-8AA6-951A8F6B4152}" type="datetimeFigureOut">
              <a:rPr lang="zh-CN" alt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2021/12/30</a:t>
            </a:fld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1022D3A-80DD-4654-A118-ED731BEB6F13}" type="slidenum">
              <a:rPr lang="zh-CN" alt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26293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2pPr>
            <a:lvl3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3pPr>
            <a:lvl4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4pPr>
            <a:lvl5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A9BE82D-BE47-49DE-8AA6-951A8F6B4152}" type="datetimeFigureOut">
              <a:rPr lang="zh-CN" alt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2021/12/30</a:t>
            </a:fld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1022D3A-80DD-4654-A118-ED731BEB6F13}" type="slidenum">
              <a:rPr lang="zh-CN" alt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7629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3" b="1" cap="all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A9BE82D-BE47-49DE-8AA6-951A8F6B4152}" type="datetimeFigureOut">
              <a:rPr lang="zh-CN" alt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2021/12/30</a:t>
            </a:fld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1022D3A-80DD-4654-A118-ED731BEB6F13}" type="slidenum">
              <a:rPr lang="zh-CN" alt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5581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0"/>
          </p:nvPr>
        </p:nvSpPr>
        <p:spPr>
          <a:xfrm>
            <a:off x="874712" y="3884398"/>
            <a:ext cx="2610644" cy="2253916"/>
          </a:xfrm>
          <a:custGeom>
            <a:avLst/>
            <a:gdLst>
              <a:gd name="connsiteX0" fmla="*/ 0 w 2610644"/>
              <a:gd name="connsiteY0" fmla="*/ 0 h 2253916"/>
              <a:gd name="connsiteX1" fmla="*/ 2610644 w 2610644"/>
              <a:gd name="connsiteY1" fmla="*/ 0 h 2253916"/>
              <a:gd name="connsiteX2" fmla="*/ 2610644 w 2610644"/>
              <a:gd name="connsiteY2" fmla="*/ 2253916 h 2253916"/>
              <a:gd name="connsiteX3" fmla="*/ 0 w 2610644"/>
              <a:gd name="connsiteY3" fmla="*/ 2253916 h 225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0644" h="2253916">
                <a:moveTo>
                  <a:pt x="0" y="0"/>
                </a:moveTo>
                <a:lnTo>
                  <a:pt x="2610644" y="0"/>
                </a:lnTo>
                <a:lnTo>
                  <a:pt x="2610644" y="2253916"/>
                </a:lnTo>
                <a:lnTo>
                  <a:pt x="0" y="225391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3485356" y="1630482"/>
            <a:ext cx="2610644" cy="2253916"/>
          </a:xfrm>
          <a:custGeom>
            <a:avLst/>
            <a:gdLst>
              <a:gd name="connsiteX0" fmla="*/ 0 w 2610644"/>
              <a:gd name="connsiteY0" fmla="*/ 0 h 2253916"/>
              <a:gd name="connsiteX1" fmla="*/ 2610644 w 2610644"/>
              <a:gd name="connsiteY1" fmla="*/ 0 h 2253916"/>
              <a:gd name="connsiteX2" fmla="*/ 2610644 w 2610644"/>
              <a:gd name="connsiteY2" fmla="*/ 2253916 h 2253916"/>
              <a:gd name="connsiteX3" fmla="*/ 0 w 2610644"/>
              <a:gd name="connsiteY3" fmla="*/ 2253916 h 225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0644" h="2253916">
                <a:moveTo>
                  <a:pt x="0" y="0"/>
                </a:moveTo>
                <a:lnTo>
                  <a:pt x="2610644" y="0"/>
                </a:lnTo>
                <a:lnTo>
                  <a:pt x="2610644" y="2253916"/>
                </a:lnTo>
                <a:lnTo>
                  <a:pt x="0" y="225391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2"/>
          </p:nvPr>
        </p:nvSpPr>
        <p:spPr>
          <a:xfrm>
            <a:off x="6096000" y="3884398"/>
            <a:ext cx="2610644" cy="2253916"/>
          </a:xfrm>
          <a:custGeom>
            <a:avLst/>
            <a:gdLst>
              <a:gd name="connsiteX0" fmla="*/ 0 w 2610644"/>
              <a:gd name="connsiteY0" fmla="*/ 0 h 2253916"/>
              <a:gd name="connsiteX1" fmla="*/ 2610644 w 2610644"/>
              <a:gd name="connsiteY1" fmla="*/ 0 h 2253916"/>
              <a:gd name="connsiteX2" fmla="*/ 2610644 w 2610644"/>
              <a:gd name="connsiteY2" fmla="*/ 2253916 h 2253916"/>
              <a:gd name="connsiteX3" fmla="*/ 0 w 2610644"/>
              <a:gd name="connsiteY3" fmla="*/ 2253916 h 225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0644" h="2253916">
                <a:moveTo>
                  <a:pt x="0" y="0"/>
                </a:moveTo>
                <a:lnTo>
                  <a:pt x="2610644" y="0"/>
                </a:lnTo>
                <a:lnTo>
                  <a:pt x="2610644" y="2253916"/>
                </a:lnTo>
                <a:lnTo>
                  <a:pt x="0" y="225391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8706643" y="1630482"/>
            <a:ext cx="2610644" cy="2253916"/>
          </a:xfrm>
          <a:custGeom>
            <a:avLst/>
            <a:gdLst>
              <a:gd name="connsiteX0" fmla="*/ 0 w 2610644"/>
              <a:gd name="connsiteY0" fmla="*/ 0 h 2253916"/>
              <a:gd name="connsiteX1" fmla="*/ 2610644 w 2610644"/>
              <a:gd name="connsiteY1" fmla="*/ 0 h 2253916"/>
              <a:gd name="connsiteX2" fmla="*/ 2610644 w 2610644"/>
              <a:gd name="connsiteY2" fmla="*/ 2253916 h 2253916"/>
              <a:gd name="connsiteX3" fmla="*/ 0 w 2610644"/>
              <a:gd name="connsiteY3" fmla="*/ 2253916 h 225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0644" h="2253916">
                <a:moveTo>
                  <a:pt x="0" y="0"/>
                </a:moveTo>
                <a:lnTo>
                  <a:pt x="2610644" y="0"/>
                </a:lnTo>
                <a:lnTo>
                  <a:pt x="2610644" y="2253916"/>
                </a:lnTo>
                <a:lnTo>
                  <a:pt x="0" y="225391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9252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3733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>
              <a:defRPr sz="3200">
                <a:latin typeface="思源黑体" panose="020B0500000000000000" pitchFamily="34" charset="-122"/>
                <a:ea typeface="思源黑体" panose="020B0500000000000000" pitchFamily="34" charset="-122"/>
              </a:defRPr>
            </a:lvl2pPr>
            <a:lvl3pPr>
              <a:defRPr sz="2667">
                <a:latin typeface="思源黑体" panose="020B0500000000000000" pitchFamily="34" charset="-122"/>
                <a:ea typeface="思源黑体" panose="020B0500000000000000" pitchFamily="34" charset="-122"/>
              </a:defRPr>
            </a:lvl3pPr>
            <a:lvl4pPr>
              <a:defRPr sz="2400">
                <a:latin typeface="思源黑体" panose="020B0500000000000000" pitchFamily="34" charset="-122"/>
                <a:ea typeface="思源黑体" panose="020B0500000000000000" pitchFamily="34" charset="-122"/>
              </a:defRPr>
            </a:lvl4pPr>
            <a:lvl5pPr>
              <a:defRPr sz="2400">
                <a:latin typeface="思源黑体" panose="020B0500000000000000" pitchFamily="34" charset="-122"/>
                <a:ea typeface="思源黑体" panose="020B0500000000000000" pitchFamily="34" charset="-122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  <a:prstGeom prst="rect">
            <a:avLst/>
          </a:prstGeom>
        </p:spPr>
        <p:txBody>
          <a:bodyPr/>
          <a:lstStyle>
            <a:lvl1pPr>
              <a:defRPr sz="3733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>
              <a:defRPr sz="3200">
                <a:latin typeface="思源黑体" panose="020B0500000000000000" pitchFamily="34" charset="-122"/>
                <a:ea typeface="思源黑体" panose="020B0500000000000000" pitchFamily="34" charset="-122"/>
              </a:defRPr>
            </a:lvl2pPr>
            <a:lvl3pPr>
              <a:defRPr sz="2667">
                <a:latin typeface="思源黑体" panose="020B0500000000000000" pitchFamily="34" charset="-122"/>
                <a:ea typeface="思源黑体" panose="020B0500000000000000" pitchFamily="34" charset="-122"/>
              </a:defRPr>
            </a:lvl3pPr>
            <a:lvl4pPr>
              <a:defRPr sz="2400">
                <a:latin typeface="思源黑体" panose="020B0500000000000000" pitchFamily="34" charset="-122"/>
                <a:ea typeface="思源黑体" panose="020B0500000000000000" pitchFamily="34" charset="-122"/>
              </a:defRPr>
            </a:lvl4pPr>
            <a:lvl5pPr>
              <a:defRPr sz="2400">
                <a:latin typeface="思源黑体" panose="020B0500000000000000" pitchFamily="34" charset="-122"/>
                <a:ea typeface="思源黑体" panose="020B0500000000000000" pitchFamily="34" charset="-122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A9BE82D-BE47-49DE-8AA6-951A8F6B4152}" type="datetimeFigureOut">
              <a:rPr lang="zh-CN" alt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2021/12/30</a:t>
            </a:fld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1022D3A-80DD-4654-A118-ED731BEB6F13}" type="slidenum">
              <a:rPr lang="zh-CN" alt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15195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>
              <a:defRPr sz="2667">
                <a:latin typeface="思源黑体" panose="020B0500000000000000" pitchFamily="34" charset="-122"/>
                <a:ea typeface="思源黑体" panose="020B0500000000000000" pitchFamily="34" charset="-122"/>
              </a:defRPr>
            </a:lvl2pPr>
            <a:lvl3pPr>
              <a:defRPr sz="2400">
                <a:latin typeface="思源黑体" panose="020B0500000000000000" pitchFamily="34" charset="-122"/>
                <a:ea typeface="思源黑体" panose="020B0500000000000000" pitchFamily="34" charset="-122"/>
              </a:defRPr>
            </a:lvl3pPr>
            <a:lvl4pPr>
              <a:defRPr sz="2133">
                <a:latin typeface="思源黑体" panose="020B0500000000000000" pitchFamily="34" charset="-122"/>
                <a:ea typeface="思源黑体" panose="020B0500000000000000" pitchFamily="34" charset="-122"/>
              </a:defRPr>
            </a:lvl4pPr>
            <a:lvl5pPr>
              <a:defRPr sz="2133">
                <a:latin typeface="思源黑体" panose="020B0500000000000000" pitchFamily="34" charset="-122"/>
                <a:ea typeface="思源黑体" panose="020B0500000000000000" pitchFamily="34" charset="-122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>
              <a:defRPr sz="2667">
                <a:latin typeface="思源黑体" panose="020B0500000000000000" pitchFamily="34" charset="-122"/>
                <a:ea typeface="思源黑体" panose="020B0500000000000000" pitchFamily="34" charset="-122"/>
              </a:defRPr>
            </a:lvl2pPr>
            <a:lvl3pPr>
              <a:defRPr sz="2400">
                <a:latin typeface="思源黑体" panose="020B0500000000000000" pitchFamily="34" charset="-122"/>
                <a:ea typeface="思源黑体" panose="020B0500000000000000" pitchFamily="34" charset="-122"/>
              </a:defRPr>
            </a:lvl3pPr>
            <a:lvl4pPr>
              <a:defRPr sz="2133">
                <a:latin typeface="思源黑体" panose="020B0500000000000000" pitchFamily="34" charset="-122"/>
                <a:ea typeface="思源黑体" panose="020B0500000000000000" pitchFamily="34" charset="-122"/>
              </a:defRPr>
            </a:lvl4pPr>
            <a:lvl5pPr>
              <a:defRPr sz="2133">
                <a:latin typeface="思源黑体" panose="020B0500000000000000" pitchFamily="34" charset="-122"/>
                <a:ea typeface="思源黑体" panose="020B0500000000000000" pitchFamily="34" charset="-122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A9BE82D-BE47-49DE-8AA6-951A8F6B4152}" type="datetimeFigureOut">
              <a:rPr lang="zh-CN" alt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2021/12/30</a:t>
            </a:fld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1022D3A-80DD-4654-A118-ED731BEB6F13}" type="slidenum">
              <a:rPr lang="zh-CN" alt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61417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A9BE82D-BE47-49DE-8AA6-951A8F6B4152}" type="datetimeFigureOut">
              <a:rPr lang="zh-CN" alt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2021/12/30</a:t>
            </a:fld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1022D3A-80DD-4654-A118-ED731BEB6F13}" type="slidenum">
              <a:rPr lang="zh-CN" alt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24814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A9BE82D-BE47-49DE-8AA6-951A8F6B4152}" type="datetimeFigureOut">
              <a:rPr lang="zh-CN" alt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2021/12/30</a:t>
            </a:fld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1022D3A-80DD-4654-A118-ED731BEB6F13}" type="slidenum">
              <a:rPr lang="zh-CN" alt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745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7" b="1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4267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>
              <a:defRPr sz="3733">
                <a:latin typeface="思源黑体" panose="020B0500000000000000" pitchFamily="34" charset="-122"/>
                <a:ea typeface="思源黑体" panose="020B0500000000000000" pitchFamily="34" charset="-122"/>
              </a:defRPr>
            </a:lvl2pPr>
            <a:lvl3pPr>
              <a:defRPr sz="3200">
                <a:latin typeface="思源黑体" panose="020B0500000000000000" pitchFamily="34" charset="-122"/>
                <a:ea typeface="思源黑体" panose="020B0500000000000000" pitchFamily="34" charset="-122"/>
              </a:defRPr>
            </a:lvl3pPr>
            <a:lvl4pPr>
              <a:defRPr sz="2667">
                <a:latin typeface="思源黑体" panose="020B0500000000000000" pitchFamily="34" charset="-122"/>
                <a:ea typeface="思源黑体" panose="020B0500000000000000" pitchFamily="34" charset="-122"/>
              </a:defRPr>
            </a:lvl4pPr>
            <a:lvl5pPr>
              <a:defRPr sz="2667">
                <a:latin typeface="思源黑体" panose="020B0500000000000000" pitchFamily="34" charset="-122"/>
                <a:ea typeface="思源黑体" panose="020B0500000000000000" pitchFamily="34" charset="-122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A9BE82D-BE47-49DE-8AA6-951A8F6B4152}" type="datetimeFigureOut">
              <a:rPr lang="zh-CN" alt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2021/12/30</a:t>
            </a:fld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1022D3A-80DD-4654-A118-ED731BEB6F13}" type="slidenum">
              <a:rPr lang="zh-CN" alt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49185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7" b="1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A9BE82D-BE47-49DE-8AA6-951A8F6B4152}" type="datetimeFigureOut">
              <a:rPr lang="zh-CN" alt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2021/12/30</a:t>
            </a:fld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1022D3A-80DD-4654-A118-ED731BEB6F13}" type="slidenum">
              <a:rPr lang="zh-CN" alt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05803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2pPr>
            <a:lvl3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3pPr>
            <a:lvl4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4pPr>
            <a:lvl5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A9BE82D-BE47-49DE-8AA6-951A8F6B4152}" type="datetimeFigureOut">
              <a:rPr lang="zh-CN" alt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2021/12/30</a:t>
            </a:fld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1022D3A-80DD-4654-A118-ED731BEB6F13}" type="slidenum">
              <a:rPr lang="zh-CN" alt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01176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  <a:lvl2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2pPr>
            <a:lvl3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3pPr>
            <a:lvl4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4pPr>
            <a:lvl5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A9BE82D-BE47-49DE-8AA6-951A8F6B4152}" type="datetimeFigureOut">
              <a:rPr lang="zh-CN" alt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2021/12/30</a:t>
            </a:fld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思源黑体" panose="020B0500000000000000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1022D3A-80DD-4654-A118-ED731BEB6F13}" type="slidenum">
              <a:rPr lang="zh-CN" alt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3656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105436" y="256299"/>
            <a:ext cx="524371" cy="484403"/>
            <a:chOff x="971600" y="384487"/>
            <a:chExt cx="393278" cy="363302"/>
          </a:xfrm>
        </p:grpSpPr>
        <p:sp>
          <p:nvSpPr>
            <p:cNvPr id="6" name="矩形 5"/>
            <p:cNvSpPr/>
            <p:nvPr userDrawn="1"/>
          </p:nvSpPr>
          <p:spPr>
            <a:xfrm>
              <a:off x="971600" y="384487"/>
              <a:ext cx="315055" cy="315055"/>
            </a:xfrm>
            <a:prstGeom prst="rect">
              <a:avLst/>
            </a:prstGeom>
            <a:noFill/>
            <a:ln>
              <a:solidFill>
                <a:srgbClr val="3F84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dirty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" name="矩形 1"/>
            <p:cNvSpPr/>
            <p:nvPr userDrawn="1"/>
          </p:nvSpPr>
          <p:spPr>
            <a:xfrm>
              <a:off x="1208431" y="591342"/>
              <a:ext cx="156447" cy="156447"/>
            </a:xfrm>
            <a:prstGeom prst="rect">
              <a:avLst/>
            </a:prstGeom>
            <a:solidFill>
              <a:srgbClr val="56B2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dirty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00038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687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3375232" y="2074434"/>
            <a:ext cx="5427024" cy="2871296"/>
          </a:xfrm>
          <a:custGeom>
            <a:avLst/>
            <a:gdLst>
              <a:gd name="connsiteX0" fmla="*/ 185601 w 4513943"/>
              <a:gd name="connsiteY0" fmla="*/ 0 h 2871296"/>
              <a:gd name="connsiteX1" fmla="*/ 4328342 w 4513943"/>
              <a:gd name="connsiteY1" fmla="*/ 0 h 2871296"/>
              <a:gd name="connsiteX2" fmla="*/ 4513943 w 4513943"/>
              <a:gd name="connsiteY2" fmla="*/ 185601 h 2871296"/>
              <a:gd name="connsiteX3" fmla="*/ 4513943 w 4513943"/>
              <a:gd name="connsiteY3" fmla="*/ 2685695 h 2871296"/>
              <a:gd name="connsiteX4" fmla="*/ 4328342 w 4513943"/>
              <a:gd name="connsiteY4" fmla="*/ 2871296 h 2871296"/>
              <a:gd name="connsiteX5" fmla="*/ 185601 w 4513943"/>
              <a:gd name="connsiteY5" fmla="*/ 2871296 h 2871296"/>
              <a:gd name="connsiteX6" fmla="*/ 0 w 4513943"/>
              <a:gd name="connsiteY6" fmla="*/ 2685695 h 2871296"/>
              <a:gd name="connsiteX7" fmla="*/ 0 w 4513943"/>
              <a:gd name="connsiteY7" fmla="*/ 185601 h 2871296"/>
              <a:gd name="connsiteX8" fmla="*/ 185601 w 4513943"/>
              <a:gd name="connsiteY8" fmla="*/ 0 h 287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13943" h="2871296">
                <a:moveTo>
                  <a:pt x="185601" y="0"/>
                </a:moveTo>
                <a:lnTo>
                  <a:pt x="4328342" y="0"/>
                </a:lnTo>
                <a:cubicBezTo>
                  <a:pt x="4430847" y="0"/>
                  <a:pt x="4513943" y="83096"/>
                  <a:pt x="4513943" y="185601"/>
                </a:cubicBezTo>
                <a:lnTo>
                  <a:pt x="4513943" y="2685695"/>
                </a:lnTo>
                <a:cubicBezTo>
                  <a:pt x="4513943" y="2788200"/>
                  <a:pt x="4430847" y="2871296"/>
                  <a:pt x="4328342" y="2871296"/>
                </a:cubicBezTo>
                <a:lnTo>
                  <a:pt x="185601" y="2871296"/>
                </a:lnTo>
                <a:cubicBezTo>
                  <a:pt x="83096" y="2871296"/>
                  <a:pt x="0" y="2788200"/>
                  <a:pt x="0" y="2685695"/>
                </a:cubicBezTo>
                <a:lnTo>
                  <a:pt x="0" y="185601"/>
                </a:lnTo>
                <a:cubicBezTo>
                  <a:pt x="0" y="83096"/>
                  <a:pt x="83096" y="0"/>
                  <a:pt x="1856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2830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9108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0317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447800" y="2439315"/>
            <a:ext cx="2971800" cy="2832100"/>
          </a:xfrm>
          <a:custGeom>
            <a:avLst/>
            <a:gdLst>
              <a:gd name="connsiteX0" fmla="*/ 0 w 2971800"/>
              <a:gd name="connsiteY0" fmla="*/ 0 h 2832100"/>
              <a:gd name="connsiteX1" fmla="*/ 2971800 w 2971800"/>
              <a:gd name="connsiteY1" fmla="*/ 0 h 2832100"/>
              <a:gd name="connsiteX2" fmla="*/ 2971800 w 2971800"/>
              <a:gd name="connsiteY2" fmla="*/ 2832100 h 2832100"/>
              <a:gd name="connsiteX3" fmla="*/ 0 w 29718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2832100">
                <a:moveTo>
                  <a:pt x="0" y="0"/>
                </a:moveTo>
                <a:lnTo>
                  <a:pt x="2971800" y="0"/>
                </a:lnTo>
                <a:lnTo>
                  <a:pt x="2971800" y="2832100"/>
                </a:lnTo>
                <a:lnTo>
                  <a:pt x="0" y="28321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06062" y="2439315"/>
            <a:ext cx="2971800" cy="2832100"/>
          </a:xfrm>
          <a:custGeom>
            <a:avLst/>
            <a:gdLst>
              <a:gd name="connsiteX0" fmla="*/ 0 w 2971800"/>
              <a:gd name="connsiteY0" fmla="*/ 0 h 2832100"/>
              <a:gd name="connsiteX1" fmla="*/ 2971800 w 2971800"/>
              <a:gd name="connsiteY1" fmla="*/ 0 h 2832100"/>
              <a:gd name="connsiteX2" fmla="*/ 2971800 w 2971800"/>
              <a:gd name="connsiteY2" fmla="*/ 2832100 h 2832100"/>
              <a:gd name="connsiteX3" fmla="*/ 0 w 29718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2832100">
                <a:moveTo>
                  <a:pt x="0" y="0"/>
                </a:moveTo>
                <a:lnTo>
                  <a:pt x="2971800" y="0"/>
                </a:lnTo>
                <a:lnTo>
                  <a:pt x="2971800" y="2832100"/>
                </a:lnTo>
                <a:lnTo>
                  <a:pt x="0" y="28321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7764324" y="2439315"/>
            <a:ext cx="2971800" cy="2832100"/>
          </a:xfrm>
          <a:custGeom>
            <a:avLst/>
            <a:gdLst>
              <a:gd name="connsiteX0" fmla="*/ 0 w 2971800"/>
              <a:gd name="connsiteY0" fmla="*/ 0 h 2832100"/>
              <a:gd name="connsiteX1" fmla="*/ 2971800 w 2971800"/>
              <a:gd name="connsiteY1" fmla="*/ 0 h 2832100"/>
              <a:gd name="connsiteX2" fmla="*/ 2971800 w 2971800"/>
              <a:gd name="connsiteY2" fmla="*/ 2832100 h 2832100"/>
              <a:gd name="connsiteX3" fmla="*/ 0 w 2971800"/>
              <a:gd name="connsiteY3" fmla="*/ 2832100 h 283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1800" h="2832100">
                <a:moveTo>
                  <a:pt x="0" y="0"/>
                </a:moveTo>
                <a:lnTo>
                  <a:pt x="2971800" y="0"/>
                </a:lnTo>
                <a:lnTo>
                  <a:pt x="2971800" y="2832100"/>
                </a:lnTo>
                <a:lnTo>
                  <a:pt x="0" y="28321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132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" y="3429000"/>
            <a:ext cx="2442027" cy="3429000"/>
          </a:xfrm>
          <a:custGeom>
            <a:avLst/>
            <a:gdLst>
              <a:gd name="connsiteX0" fmla="*/ 0 w 2442027"/>
              <a:gd name="connsiteY0" fmla="*/ 0 h 3429000"/>
              <a:gd name="connsiteX1" fmla="*/ 2442027 w 2442027"/>
              <a:gd name="connsiteY1" fmla="*/ 0 h 3429000"/>
              <a:gd name="connsiteX2" fmla="*/ 2442027 w 2442027"/>
              <a:gd name="connsiteY2" fmla="*/ 3429000 h 3429000"/>
              <a:gd name="connsiteX3" fmla="*/ 0 w 2442027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2027" h="3429000">
                <a:moveTo>
                  <a:pt x="0" y="0"/>
                </a:moveTo>
                <a:lnTo>
                  <a:pt x="2442027" y="0"/>
                </a:lnTo>
                <a:lnTo>
                  <a:pt x="2442027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2437494" y="3429000"/>
            <a:ext cx="2442027" cy="3429000"/>
          </a:xfrm>
          <a:custGeom>
            <a:avLst/>
            <a:gdLst>
              <a:gd name="connsiteX0" fmla="*/ 0 w 2442027"/>
              <a:gd name="connsiteY0" fmla="*/ 0 h 3429000"/>
              <a:gd name="connsiteX1" fmla="*/ 2442027 w 2442027"/>
              <a:gd name="connsiteY1" fmla="*/ 0 h 3429000"/>
              <a:gd name="connsiteX2" fmla="*/ 2442027 w 2442027"/>
              <a:gd name="connsiteY2" fmla="*/ 3429000 h 3429000"/>
              <a:gd name="connsiteX3" fmla="*/ 0 w 2442027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2027" h="3429000">
                <a:moveTo>
                  <a:pt x="0" y="0"/>
                </a:moveTo>
                <a:lnTo>
                  <a:pt x="2442027" y="0"/>
                </a:lnTo>
                <a:lnTo>
                  <a:pt x="2442027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4874987" y="3429000"/>
            <a:ext cx="2442027" cy="3429000"/>
          </a:xfrm>
          <a:custGeom>
            <a:avLst/>
            <a:gdLst>
              <a:gd name="connsiteX0" fmla="*/ 0 w 2442027"/>
              <a:gd name="connsiteY0" fmla="*/ 0 h 3429000"/>
              <a:gd name="connsiteX1" fmla="*/ 2442027 w 2442027"/>
              <a:gd name="connsiteY1" fmla="*/ 0 h 3429000"/>
              <a:gd name="connsiteX2" fmla="*/ 2442027 w 2442027"/>
              <a:gd name="connsiteY2" fmla="*/ 3429000 h 3429000"/>
              <a:gd name="connsiteX3" fmla="*/ 0 w 2442027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2027" h="3429000">
                <a:moveTo>
                  <a:pt x="0" y="0"/>
                </a:moveTo>
                <a:lnTo>
                  <a:pt x="2442027" y="0"/>
                </a:lnTo>
                <a:lnTo>
                  <a:pt x="2442027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7312479" y="3429000"/>
            <a:ext cx="2442027" cy="3429000"/>
          </a:xfrm>
          <a:custGeom>
            <a:avLst/>
            <a:gdLst>
              <a:gd name="connsiteX0" fmla="*/ 0 w 2442027"/>
              <a:gd name="connsiteY0" fmla="*/ 0 h 3429000"/>
              <a:gd name="connsiteX1" fmla="*/ 2442027 w 2442027"/>
              <a:gd name="connsiteY1" fmla="*/ 0 h 3429000"/>
              <a:gd name="connsiteX2" fmla="*/ 2442027 w 2442027"/>
              <a:gd name="connsiteY2" fmla="*/ 3429000 h 3429000"/>
              <a:gd name="connsiteX3" fmla="*/ 0 w 2442027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2027" h="3429000">
                <a:moveTo>
                  <a:pt x="0" y="0"/>
                </a:moveTo>
                <a:lnTo>
                  <a:pt x="2442027" y="0"/>
                </a:lnTo>
                <a:lnTo>
                  <a:pt x="2442027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4"/>
          </p:nvPr>
        </p:nvSpPr>
        <p:spPr>
          <a:xfrm>
            <a:off x="9749974" y="3429000"/>
            <a:ext cx="2442027" cy="3429000"/>
          </a:xfrm>
          <a:custGeom>
            <a:avLst/>
            <a:gdLst>
              <a:gd name="connsiteX0" fmla="*/ 0 w 2442027"/>
              <a:gd name="connsiteY0" fmla="*/ 0 h 3429000"/>
              <a:gd name="connsiteX1" fmla="*/ 2442027 w 2442027"/>
              <a:gd name="connsiteY1" fmla="*/ 0 h 3429000"/>
              <a:gd name="connsiteX2" fmla="*/ 2442027 w 2442027"/>
              <a:gd name="connsiteY2" fmla="*/ 3429000 h 3429000"/>
              <a:gd name="connsiteX3" fmla="*/ 0 w 2442027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2027" h="3429000">
                <a:moveTo>
                  <a:pt x="0" y="0"/>
                </a:moveTo>
                <a:lnTo>
                  <a:pt x="2442027" y="0"/>
                </a:lnTo>
                <a:lnTo>
                  <a:pt x="2442027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8543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4064000" cy="5239656"/>
          </a:xfrm>
          <a:custGeom>
            <a:avLst/>
            <a:gdLst>
              <a:gd name="connsiteX0" fmla="*/ 0 w 4064000"/>
              <a:gd name="connsiteY0" fmla="*/ 0 h 5239656"/>
              <a:gd name="connsiteX1" fmla="*/ 4064000 w 4064000"/>
              <a:gd name="connsiteY1" fmla="*/ 0 h 5239656"/>
              <a:gd name="connsiteX2" fmla="*/ 4064000 w 4064000"/>
              <a:gd name="connsiteY2" fmla="*/ 5239656 h 5239656"/>
              <a:gd name="connsiteX3" fmla="*/ 0 w 4064000"/>
              <a:gd name="connsiteY3" fmla="*/ 5239656 h 523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5239656">
                <a:moveTo>
                  <a:pt x="0" y="0"/>
                </a:moveTo>
                <a:lnTo>
                  <a:pt x="4064000" y="0"/>
                </a:lnTo>
                <a:lnTo>
                  <a:pt x="4064000" y="5239656"/>
                </a:lnTo>
                <a:lnTo>
                  <a:pt x="0" y="52396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064000" y="1"/>
            <a:ext cx="4064000" cy="5239656"/>
          </a:xfrm>
          <a:custGeom>
            <a:avLst/>
            <a:gdLst>
              <a:gd name="connsiteX0" fmla="*/ 0 w 4064000"/>
              <a:gd name="connsiteY0" fmla="*/ 0 h 5239656"/>
              <a:gd name="connsiteX1" fmla="*/ 4064000 w 4064000"/>
              <a:gd name="connsiteY1" fmla="*/ 0 h 5239656"/>
              <a:gd name="connsiteX2" fmla="*/ 4064000 w 4064000"/>
              <a:gd name="connsiteY2" fmla="*/ 5239656 h 5239656"/>
              <a:gd name="connsiteX3" fmla="*/ 0 w 4064000"/>
              <a:gd name="connsiteY3" fmla="*/ 5239656 h 523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5239656">
                <a:moveTo>
                  <a:pt x="0" y="0"/>
                </a:moveTo>
                <a:lnTo>
                  <a:pt x="4064000" y="0"/>
                </a:lnTo>
                <a:lnTo>
                  <a:pt x="4064000" y="5239656"/>
                </a:lnTo>
                <a:lnTo>
                  <a:pt x="0" y="52396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28000" y="1"/>
            <a:ext cx="4064000" cy="5239656"/>
          </a:xfrm>
          <a:custGeom>
            <a:avLst/>
            <a:gdLst>
              <a:gd name="connsiteX0" fmla="*/ 0 w 4064000"/>
              <a:gd name="connsiteY0" fmla="*/ 0 h 5239656"/>
              <a:gd name="connsiteX1" fmla="*/ 4064000 w 4064000"/>
              <a:gd name="connsiteY1" fmla="*/ 0 h 5239656"/>
              <a:gd name="connsiteX2" fmla="*/ 4064000 w 4064000"/>
              <a:gd name="connsiteY2" fmla="*/ 5239656 h 5239656"/>
              <a:gd name="connsiteX3" fmla="*/ 0 w 4064000"/>
              <a:gd name="connsiteY3" fmla="*/ 5239656 h 523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5239656">
                <a:moveTo>
                  <a:pt x="0" y="0"/>
                </a:moveTo>
                <a:lnTo>
                  <a:pt x="4064000" y="0"/>
                </a:lnTo>
                <a:lnTo>
                  <a:pt x="4064000" y="5239656"/>
                </a:lnTo>
                <a:lnTo>
                  <a:pt x="0" y="52396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585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855661" y="3409480"/>
            <a:ext cx="2556000" cy="3456000"/>
          </a:xfrm>
          <a:custGeom>
            <a:avLst/>
            <a:gdLst>
              <a:gd name="connsiteX0" fmla="*/ 0 w 2556000"/>
              <a:gd name="connsiteY0" fmla="*/ 0 h 3456000"/>
              <a:gd name="connsiteX1" fmla="*/ 2556000 w 2556000"/>
              <a:gd name="connsiteY1" fmla="*/ 0 h 3456000"/>
              <a:gd name="connsiteX2" fmla="*/ 2556000 w 2556000"/>
              <a:gd name="connsiteY2" fmla="*/ 3456000 h 3456000"/>
              <a:gd name="connsiteX3" fmla="*/ 0 w 2556000"/>
              <a:gd name="connsiteY3" fmla="*/ 3456000 h 34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00" h="3456000">
                <a:moveTo>
                  <a:pt x="0" y="0"/>
                </a:moveTo>
                <a:lnTo>
                  <a:pt x="2556000" y="0"/>
                </a:lnTo>
                <a:lnTo>
                  <a:pt x="2556000" y="3456000"/>
                </a:lnTo>
                <a:lnTo>
                  <a:pt x="0" y="345600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825205" y="3409480"/>
            <a:ext cx="2556000" cy="3456000"/>
          </a:xfrm>
          <a:custGeom>
            <a:avLst/>
            <a:gdLst>
              <a:gd name="connsiteX0" fmla="*/ 0 w 2556000"/>
              <a:gd name="connsiteY0" fmla="*/ 0 h 3456000"/>
              <a:gd name="connsiteX1" fmla="*/ 2556000 w 2556000"/>
              <a:gd name="connsiteY1" fmla="*/ 0 h 3456000"/>
              <a:gd name="connsiteX2" fmla="*/ 2556000 w 2556000"/>
              <a:gd name="connsiteY2" fmla="*/ 3456000 h 3456000"/>
              <a:gd name="connsiteX3" fmla="*/ 0 w 2556000"/>
              <a:gd name="connsiteY3" fmla="*/ 3456000 h 34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00" h="3456000">
                <a:moveTo>
                  <a:pt x="0" y="0"/>
                </a:moveTo>
                <a:lnTo>
                  <a:pt x="2556000" y="0"/>
                </a:lnTo>
                <a:lnTo>
                  <a:pt x="2556000" y="3456000"/>
                </a:lnTo>
                <a:lnTo>
                  <a:pt x="0" y="345600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782049" y="3409480"/>
            <a:ext cx="2556000" cy="3456000"/>
          </a:xfrm>
          <a:custGeom>
            <a:avLst/>
            <a:gdLst>
              <a:gd name="connsiteX0" fmla="*/ 0 w 2556000"/>
              <a:gd name="connsiteY0" fmla="*/ 0 h 3456000"/>
              <a:gd name="connsiteX1" fmla="*/ 2556000 w 2556000"/>
              <a:gd name="connsiteY1" fmla="*/ 0 h 3456000"/>
              <a:gd name="connsiteX2" fmla="*/ 2556000 w 2556000"/>
              <a:gd name="connsiteY2" fmla="*/ 3456000 h 3456000"/>
              <a:gd name="connsiteX3" fmla="*/ 0 w 2556000"/>
              <a:gd name="connsiteY3" fmla="*/ 3456000 h 34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000" h="3456000">
                <a:moveTo>
                  <a:pt x="0" y="0"/>
                </a:moveTo>
                <a:lnTo>
                  <a:pt x="2556000" y="0"/>
                </a:lnTo>
                <a:lnTo>
                  <a:pt x="2556000" y="3456000"/>
                </a:lnTo>
                <a:lnTo>
                  <a:pt x="0" y="345600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4691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720242" y="1547475"/>
            <a:ext cx="2181226" cy="2181226"/>
          </a:xfrm>
          <a:custGeom>
            <a:avLst/>
            <a:gdLst>
              <a:gd name="connsiteX0" fmla="*/ 1090613 w 2181226"/>
              <a:gd name="connsiteY0" fmla="*/ 0 h 2181226"/>
              <a:gd name="connsiteX1" fmla="*/ 2181226 w 2181226"/>
              <a:gd name="connsiteY1" fmla="*/ 1090613 h 2181226"/>
              <a:gd name="connsiteX2" fmla="*/ 1090613 w 2181226"/>
              <a:gd name="connsiteY2" fmla="*/ 2181226 h 2181226"/>
              <a:gd name="connsiteX3" fmla="*/ 0 w 2181226"/>
              <a:gd name="connsiteY3" fmla="*/ 1090613 h 2181226"/>
              <a:gd name="connsiteX4" fmla="*/ 1090613 w 2181226"/>
              <a:gd name="connsiteY4" fmla="*/ 0 h 218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226" h="2181226">
                <a:moveTo>
                  <a:pt x="1090613" y="0"/>
                </a:moveTo>
                <a:cubicBezTo>
                  <a:pt x="1692942" y="0"/>
                  <a:pt x="2181226" y="488284"/>
                  <a:pt x="2181226" y="1090613"/>
                </a:cubicBezTo>
                <a:cubicBezTo>
                  <a:pt x="2181226" y="1692942"/>
                  <a:pt x="1692942" y="2181226"/>
                  <a:pt x="1090613" y="2181226"/>
                </a:cubicBezTo>
                <a:cubicBezTo>
                  <a:pt x="488284" y="2181226"/>
                  <a:pt x="0" y="1692942"/>
                  <a:pt x="0" y="1090613"/>
                </a:cubicBezTo>
                <a:cubicBezTo>
                  <a:pt x="0" y="488284"/>
                  <a:pt x="488284" y="0"/>
                  <a:pt x="10906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998430" y="1558587"/>
            <a:ext cx="2182812" cy="2181226"/>
          </a:xfrm>
          <a:custGeom>
            <a:avLst/>
            <a:gdLst>
              <a:gd name="connsiteX0" fmla="*/ 1091406 w 2182812"/>
              <a:gd name="connsiteY0" fmla="*/ 0 h 2181226"/>
              <a:gd name="connsiteX1" fmla="*/ 2182812 w 2182812"/>
              <a:gd name="connsiteY1" fmla="*/ 1090613 h 2181226"/>
              <a:gd name="connsiteX2" fmla="*/ 1091406 w 2182812"/>
              <a:gd name="connsiteY2" fmla="*/ 2181226 h 2181226"/>
              <a:gd name="connsiteX3" fmla="*/ 0 w 2182812"/>
              <a:gd name="connsiteY3" fmla="*/ 1090613 h 2181226"/>
              <a:gd name="connsiteX4" fmla="*/ 1091406 w 2182812"/>
              <a:gd name="connsiteY4" fmla="*/ 0 h 218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812" h="2181226">
                <a:moveTo>
                  <a:pt x="1091406" y="0"/>
                </a:moveTo>
                <a:cubicBezTo>
                  <a:pt x="1694173" y="0"/>
                  <a:pt x="2182812" y="488284"/>
                  <a:pt x="2182812" y="1090613"/>
                </a:cubicBezTo>
                <a:cubicBezTo>
                  <a:pt x="2182812" y="1692942"/>
                  <a:pt x="1694173" y="2181226"/>
                  <a:pt x="1091406" y="2181226"/>
                </a:cubicBezTo>
                <a:cubicBezTo>
                  <a:pt x="488639" y="2181226"/>
                  <a:pt x="0" y="1692942"/>
                  <a:pt x="0" y="1090613"/>
                </a:cubicBezTo>
                <a:cubicBezTo>
                  <a:pt x="0" y="488284"/>
                  <a:pt x="488639" y="0"/>
                  <a:pt x="10914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278205" y="1558587"/>
            <a:ext cx="2182812" cy="2181226"/>
          </a:xfrm>
          <a:custGeom>
            <a:avLst/>
            <a:gdLst>
              <a:gd name="connsiteX0" fmla="*/ 1091406 w 2182812"/>
              <a:gd name="connsiteY0" fmla="*/ 0 h 2181226"/>
              <a:gd name="connsiteX1" fmla="*/ 2182812 w 2182812"/>
              <a:gd name="connsiteY1" fmla="*/ 1090613 h 2181226"/>
              <a:gd name="connsiteX2" fmla="*/ 1091406 w 2182812"/>
              <a:gd name="connsiteY2" fmla="*/ 2181226 h 2181226"/>
              <a:gd name="connsiteX3" fmla="*/ 0 w 2182812"/>
              <a:gd name="connsiteY3" fmla="*/ 1090613 h 2181226"/>
              <a:gd name="connsiteX4" fmla="*/ 1091406 w 2182812"/>
              <a:gd name="connsiteY4" fmla="*/ 0 h 218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812" h="2181226">
                <a:moveTo>
                  <a:pt x="1091406" y="0"/>
                </a:moveTo>
                <a:cubicBezTo>
                  <a:pt x="1694173" y="0"/>
                  <a:pt x="2182812" y="488284"/>
                  <a:pt x="2182812" y="1090613"/>
                </a:cubicBezTo>
                <a:cubicBezTo>
                  <a:pt x="2182812" y="1692942"/>
                  <a:pt x="1694173" y="2181226"/>
                  <a:pt x="1091406" y="2181226"/>
                </a:cubicBezTo>
                <a:cubicBezTo>
                  <a:pt x="488639" y="2181226"/>
                  <a:pt x="0" y="1692942"/>
                  <a:pt x="0" y="1090613"/>
                </a:cubicBezTo>
                <a:cubicBezTo>
                  <a:pt x="0" y="488284"/>
                  <a:pt x="488639" y="0"/>
                  <a:pt x="10914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491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00" dirty="0">
                <a:solidFill>
                  <a:prstClr val="white">
                    <a:alpha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prstClr val="white">
                    <a:alpha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prstClr val="white">
                    <a:alpha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600" dirty="0">
                <a:solidFill>
                  <a:prstClr val="white">
                    <a:alpha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272429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7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95400"/>
            <a:ext cx="10515600" cy="4881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dirty="0"/>
              <a:t>Click to edit Master text styles</a:t>
            </a:r>
          </a:p>
          <a:p>
            <a:pPr lvl="1"/>
            <a:r>
              <a:rPr lang="vi-VN" dirty="0"/>
              <a:t>Second level</a:t>
            </a:r>
          </a:p>
          <a:p>
            <a:pPr lvl="2"/>
            <a:r>
              <a:rPr lang="vi-VN" dirty="0"/>
              <a:t>Third level</a:t>
            </a:r>
          </a:p>
          <a:p>
            <a:pPr lvl="3"/>
            <a:r>
              <a:rPr lang="vi-VN" dirty="0"/>
              <a:t>Fourth level</a:t>
            </a:r>
          </a:p>
          <a:p>
            <a:pPr lvl="4"/>
            <a:r>
              <a:rPr lang="vi-V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8099CE1-03BF-C645-88DF-0280759BAB45}" type="datetime1">
              <a:rPr lang="zh-CN" altLang="en-US">
                <a:solidFill>
                  <a:prstClr val="black">
                    <a:tint val="75000"/>
                  </a:prstClr>
                </a:solidFill>
                <a:latin typeface="微软雅黑"/>
                <a:ea typeface="微软雅黑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2021/12/30</a:t>
            </a:fld>
            <a:endParaRPr lang="en-US">
              <a:solidFill>
                <a:prstClr val="black">
                  <a:tint val="75000"/>
                </a:prstClr>
              </a:solidFill>
              <a:latin typeface="微软雅黑"/>
              <a:ea typeface="微软雅黑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EEECE1">
                  <a:lumMod val="75000"/>
                </a:srgbClr>
              </a:solidFill>
              <a:latin typeface="微软雅黑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088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71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75000"/>
            </a:schemeClr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75000"/>
            </a:schemeClr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75000"/>
            </a:schemeClr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31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11" r:id="rId13"/>
    <p:sldLayoutId id="2147483712" r:id="rId14"/>
    <p:sldLayoutId id="2147483714" r:id="rId15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778210" y="5361345"/>
            <a:ext cx="2432182" cy="394771"/>
          </a:xfrm>
          <a:prstGeom prst="roundRect">
            <a:avLst>
              <a:gd name="adj" fmla="val 50000"/>
            </a:avLst>
          </a:prstGeom>
          <a:solidFill>
            <a:srgbClr val="00785C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唐坤生  陈远镇  罗添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03831" y="4694354"/>
            <a:ext cx="5285546" cy="6306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Zhuoyu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is an android Application providing a platform for those who is in need of or looking for family teachers. </a:t>
            </a:r>
          </a:p>
          <a:p>
            <a:pPr>
              <a:lnSpc>
                <a:spcPct val="120000"/>
              </a:lnSpc>
            </a:pP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2FAEA45-115E-43DA-9C81-32A82E855EA6}"/>
              </a:ext>
            </a:extLst>
          </p:cNvPr>
          <p:cNvGrpSpPr/>
          <p:nvPr/>
        </p:nvGrpSpPr>
        <p:grpSpPr>
          <a:xfrm>
            <a:off x="790704" y="4095301"/>
            <a:ext cx="2424976" cy="409550"/>
            <a:chOff x="790704" y="4095301"/>
            <a:chExt cx="4345674" cy="409550"/>
          </a:xfrm>
        </p:grpSpPr>
        <p:sp>
          <p:nvSpPr>
            <p:cNvPr id="30" name="矩形 29"/>
            <p:cNvSpPr/>
            <p:nvPr/>
          </p:nvSpPr>
          <p:spPr>
            <a:xfrm>
              <a:off x="790704" y="4095301"/>
              <a:ext cx="4345674" cy="409550"/>
            </a:xfrm>
            <a:prstGeom prst="rect">
              <a:avLst/>
            </a:prstGeom>
            <a:noFill/>
            <a:ln w="12700">
              <a:solidFill>
                <a:srgbClr val="22252A"/>
              </a:solidFill>
            </a:ln>
            <a:effectLst>
              <a:outerShdw blurRad="190500" dist="635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51817" y="4116821"/>
              <a:ext cx="4058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282B3E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玉琢成器  人学知义</a:t>
              </a: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713060" y="3621776"/>
            <a:ext cx="4500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282B3E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</a:rPr>
              <a:t>Report of the Mobile Application</a:t>
            </a:r>
            <a:endParaRPr lang="zh-CN" altLang="en-US" sz="2000" dirty="0">
              <a:solidFill>
                <a:srgbClr val="282B3E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  <a:cs typeface="Aparajita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03831" y="2636891"/>
            <a:ext cx="464742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800" b="1" dirty="0">
                <a:solidFill>
                  <a:srgbClr val="282B3E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产品开发汇报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718182" y="1415079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rgbClr val="00785C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</a:rPr>
              <a:t>琢玉家教</a:t>
            </a:r>
          </a:p>
        </p:txBody>
      </p:sp>
      <p:sp>
        <p:nvSpPr>
          <p:cNvPr id="46" name="等腰三角形 45"/>
          <p:cNvSpPr/>
          <p:nvPr/>
        </p:nvSpPr>
        <p:spPr>
          <a:xfrm rot="16200000" flipH="1">
            <a:off x="4877023" y="1026355"/>
            <a:ext cx="9697077" cy="4846505"/>
          </a:xfrm>
          <a:prstGeom prst="triangle">
            <a:avLst/>
          </a:prstGeom>
          <a:blipFill dpi="0" rotWithShape="0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3183" r="-262025"/>
            </a:stretch>
          </a:blipFill>
          <a:ln>
            <a:noFill/>
          </a:ln>
          <a:effectLst>
            <a:outerShdw blurRad="381000" dist="1270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flipH="1" flipV="1">
            <a:off x="4036592" y="-1"/>
            <a:ext cx="6336704" cy="3173372"/>
          </a:xfrm>
          <a:prstGeom prst="triangle">
            <a:avLst/>
          </a:prstGeom>
          <a:solidFill>
            <a:srgbClr val="00785C"/>
          </a:solidFill>
          <a:ln>
            <a:noFill/>
          </a:ln>
          <a:effectLst>
            <a:outerShdw blurRad="381000" dist="1270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 flipH="1">
            <a:off x="7462710" y="944485"/>
            <a:ext cx="2017579" cy="2017579"/>
            <a:chOff x="2001395" y="708364"/>
            <a:chExt cx="1513184" cy="1513184"/>
          </a:xfrm>
        </p:grpSpPr>
        <p:grpSp>
          <p:nvGrpSpPr>
            <p:cNvPr id="42" name="组合 41"/>
            <p:cNvGrpSpPr/>
            <p:nvPr/>
          </p:nvGrpSpPr>
          <p:grpSpPr>
            <a:xfrm>
              <a:off x="2001395" y="708364"/>
              <a:ext cx="1513184" cy="1513184"/>
              <a:chOff x="830582" y="3510852"/>
              <a:chExt cx="2448272" cy="2448272"/>
            </a:xfrm>
          </p:grpSpPr>
          <p:sp>
            <p:nvSpPr>
              <p:cNvPr id="44" name="矩形 43"/>
              <p:cNvSpPr/>
              <p:nvPr/>
            </p:nvSpPr>
            <p:spPr>
              <a:xfrm rot="2700000">
                <a:off x="830582" y="3510852"/>
                <a:ext cx="2448272" cy="24482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0" dist="127000" dir="8100000" algn="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 rot="2700000">
                <a:off x="1121464" y="3801735"/>
                <a:ext cx="1866510" cy="1866508"/>
              </a:xfrm>
              <a:prstGeom prst="rect">
                <a:avLst/>
              </a:prstGeom>
              <a:solidFill>
                <a:srgbClr val="26A2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  <p:sp>
          <p:nvSpPr>
            <p:cNvPr id="43" name="TextBox 55"/>
            <p:cNvSpPr txBox="1"/>
            <p:nvPr/>
          </p:nvSpPr>
          <p:spPr>
            <a:xfrm>
              <a:off x="2015388" y="1122744"/>
              <a:ext cx="1444103" cy="530904"/>
            </a:xfrm>
            <a:prstGeom prst="rect">
              <a:avLst/>
            </a:prstGeom>
            <a:noFill/>
          </p:spPr>
          <p:txBody>
            <a:bodyPr wrap="square" lIns="91428" tIns="45713" rIns="91428" bIns="45713" rtlCol="0">
              <a:spAutoFit/>
            </a:bodyPr>
            <a:lstStyle/>
            <a:p>
              <a:pPr algn="ctr"/>
              <a:r>
                <a:rPr lang="zh-CN" altLang="en-US" sz="2000" spc="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合作</a:t>
              </a:r>
              <a:endParaRPr lang="en-US" altLang="zh-CN" sz="2000" spc="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 algn="ctr"/>
              <a:r>
                <a:rPr lang="zh-CN" altLang="en-US" sz="2000" spc="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共赢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 flipH="1">
            <a:off x="8275856" y="4000303"/>
            <a:ext cx="3264363" cy="3264363"/>
            <a:chOff x="830582" y="3510852"/>
            <a:chExt cx="2448272" cy="2448272"/>
          </a:xfrm>
        </p:grpSpPr>
        <p:grpSp>
          <p:nvGrpSpPr>
            <p:cNvPr id="38" name="组合 37"/>
            <p:cNvGrpSpPr/>
            <p:nvPr/>
          </p:nvGrpSpPr>
          <p:grpSpPr>
            <a:xfrm>
              <a:off x="830582" y="3510852"/>
              <a:ext cx="2448272" cy="2448272"/>
              <a:chOff x="830582" y="3510852"/>
              <a:chExt cx="2448272" cy="2448272"/>
            </a:xfrm>
          </p:grpSpPr>
          <p:sp>
            <p:nvSpPr>
              <p:cNvPr id="40" name="矩形 39"/>
              <p:cNvSpPr/>
              <p:nvPr/>
            </p:nvSpPr>
            <p:spPr>
              <a:xfrm rot="2700000">
                <a:off x="830582" y="3510852"/>
                <a:ext cx="2448272" cy="24482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0" dist="127000" dir="8100000" algn="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 rot="2700000">
                <a:off x="1121464" y="3801735"/>
                <a:ext cx="1866510" cy="1866508"/>
              </a:xfrm>
              <a:prstGeom prst="rect">
                <a:avLst/>
              </a:prstGeom>
              <a:solidFill>
                <a:srgbClr val="0078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  <p:sp>
          <p:nvSpPr>
            <p:cNvPr id="39" name="TextBox 55"/>
            <p:cNvSpPr txBox="1"/>
            <p:nvPr/>
          </p:nvSpPr>
          <p:spPr>
            <a:xfrm>
              <a:off x="1228143" y="4332899"/>
              <a:ext cx="1811667" cy="669403"/>
            </a:xfrm>
            <a:prstGeom prst="rect">
              <a:avLst/>
            </a:prstGeom>
            <a:noFill/>
          </p:spPr>
          <p:txBody>
            <a:bodyPr wrap="square" lIns="91428" tIns="45713" rIns="91428" bIns="45713" rtlCol="0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spc="3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立足产品</a:t>
              </a:r>
              <a:endParaRPr lang="en-US" altLang="zh-CN" sz="2000" spc="3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 lvl="0" algn="ctr">
                <a:lnSpc>
                  <a:spcPct val="130000"/>
                </a:lnSpc>
              </a:pPr>
              <a:r>
                <a:rPr lang="en-US" altLang="zh-CN" sz="2000" spc="3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        </a:t>
              </a:r>
              <a:r>
                <a:rPr lang="zh-CN" altLang="en-US" sz="2000" spc="3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打造精品</a:t>
              </a:r>
              <a:endParaRPr lang="en-US" altLang="zh-CN" sz="2000" spc="3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899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/>
      <p:bldP spid="32" grpId="0"/>
      <p:bldP spid="33" grpId="0"/>
      <p:bldP spid="34" grpId="0"/>
      <p:bldP spid="46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1350149" y="407520"/>
            <a:ext cx="5603270" cy="804996"/>
            <a:chOff x="3320581" y="694122"/>
            <a:chExt cx="5603270" cy="804996"/>
          </a:xfrm>
        </p:grpSpPr>
        <p:sp>
          <p:nvSpPr>
            <p:cNvPr id="62" name="文本框 61"/>
            <p:cNvSpPr txBox="1"/>
            <p:nvPr/>
          </p:nvSpPr>
          <p:spPr>
            <a:xfrm>
              <a:off x="3320581" y="69412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测试结果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320581" y="1203973"/>
              <a:ext cx="5603270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Software Testing Results</a:t>
              </a:r>
              <a:endPara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51384" y="548004"/>
            <a:ext cx="537440" cy="537440"/>
            <a:chOff x="1126772" y="548004"/>
            <a:chExt cx="537440" cy="537440"/>
          </a:xfrm>
        </p:grpSpPr>
        <p:sp>
          <p:nvSpPr>
            <p:cNvPr id="65" name="Shape 644"/>
            <p:cNvSpPr/>
            <p:nvPr/>
          </p:nvSpPr>
          <p:spPr>
            <a:xfrm rot="8100000" flipH="1">
              <a:off x="1126772" y="548004"/>
              <a:ext cx="537440" cy="537440"/>
            </a:xfrm>
            <a:prstGeom prst="roundRect">
              <a:avLst>
                <a:gd name="adj" fmla="val 25760"/>
              </a:avLst>
            </a:prstGeom>
            <a:solidFill>
              <a:srgbClr val="119274"/>
            </a:solidFill>
            <a:ln w="12700">
              <a:noFill/>
              <a:miter lim="400000"/>
            </a:ln>
            <a:effectLst>
              <a:outerShdw blurRad="50800" dist="127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25400" tIns="25400" rIns="25400" bIns="254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160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>
              <a:spLocks noChangeArrowheads="1"/>
            </p:cNvSpPr>
            <p:nvPr/>
          </p:nvSpPr>
          <p:spPr bwMode="auto">
            <a:xfrm>
              <a:off x="1212848" y="601281"/>
              <a:ext cx="309873" cy="4308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800" b="1" cap="all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2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9E928AF-5C22-4E1F-8CCD-224B610CA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806400"/>
              </p:ext>
            </p:extLst>
          </p:nvPr>
        </p:nvGraphicFramePr>
        <p:xfrm>
          <a:off x="1649505" y="2051452"/>
          <a:ext cx="8892990" cy="2057704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270274">
                  <a:extLst>
                    <a:ext uri="{9D8B030D-6E8A-4147-A177-3AD203B41FA5}">
                      <a16:colId xmlns:a16="http://schemas.microsoft.com/office/drawing/2014/main" val="2452336680"/>
                    </a:ext>
                  </a:extLst>
                </a:gridCol>
                <a:gridCol w="1270274">
                  <a:extLst>
                    <a:ext uri="{9D8B030D-6E8A-4147-A177-3AD203B41FA5}">
                      <a16:colId xmlns:a16="http://schemas.microsoft.com/office/drawing/2014/main" val="80344684"/>
                    </a:ext>
                  </a:extLst>
                </a:gridCol>
                <a:gridCol w="1270274">
                  <a:extLst>
                    <a:ext uri="{9D8B030D-6E8A-4147-A177-3AD203B41FA5}">
                      <a16:colId xmlns:a16="http://schemas.microsoft.com/office/drawing/2014/main" val="533844206"/>
                    </a:ext>
                  </a:extLst>
                </a:gridCol>
                <a:gridCol w="1270274">
                  <a:extLst>
                    <a:ext uri="{9D8B030D-6E8A-4147-A177-3AD203B41FA5}">
                      <a16:colId xmlns:a16="http://schemas.microsoft.com/office/drawing/2014/main" val="3058160287"/>
                    </a:ext>
                  </a:extLst>
                </a:gridCol>
                <a:gridCol w="1270274">
                  <a:extLst>
                    <a:ext uri="{9D8B030D-6E8A-4147-A177-3AD203B41FA5}">
                      <a16:colId xmlns:a16="http://schemas.microsoft.com/office/drawing/2014/main" val="3035798209"/>
                    </a:ext>
                  </a:extLst>
                </a:gridCol>
                <a:gridCol w="1270274">
                  <a:extLst>
                    <a:ext uri="{9D8B030D-6E8A-4147-A177-3AD203B41FA5}">
                      <a16:colId xmlns:a16="http://schemas.microsoft.com/office/drawing/2014/main" val="4289700053"/>
                    </a:ext>
                  </a:extLst>
                </a:gridCol>
                <a:gridCol w="1271346">
                  <a:extLst>
                    <a:ext uri="{9D8B030D-6E8A-4147-A177-3AD203B41FA5}">
                      <a16:colId xmlns:a16="http://schemas.microsoft.com/office/drawing/2014/main" val="2819353173"/>
                    </a:ext>
                  </a:extLst>
                </a:gridCol>
              </a:tblGrid>
              <a:tr h="316404"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致命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严重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轻微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建议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总数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5755107"/>
                  </a:ext>
                </a:extLst>
              </a:tr>
              <a:tr h="475684"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总数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5623522"/>
                  </a:ext>
                </a:extLst>
              </a:tr>
              <a:tr h="632808"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已关闭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811552"/>
                  </a:ext>
                </a:extLst>
              </a:tr>
              <a:tr h="632808"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遗留</a:t>
                      </a: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</a:t>
                      </a: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4943773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2FD51071-3C23-406C-A276-4595A8085903}"/>
              </a:ext>
            </a:extLst>
          </p:cNvPr>
          <p:cNvSpPr txBox="1"/>
          <p:nvPr/>
        </p:nvSpPr>
        <p:spPr>
          <a:xfrm>
            <a:off x="1556936" y="4404510"/>
            <a:ext cx="1619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Bug</a:t>
            </a:r>
            <a:r>
              <a:rPr lang="zh-CN" altLang="en-US" sz="28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分布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0BC351C-EB27-457C-8C81-F30DA7A4B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375987"/>
              </p:ext>
            </p:extLst>
          </p:nvPr>
        </p:nvGraphicFramePr>
        <p:xfrm>
          <a:off x="1649504" y="5150443"/>
          <a:ext cx="8892988" cy="12308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3247">
                  <a:extLst>
                    <a:ext uri="{9D8B030D-6E8A-4147-A177-3AD203B41FA5}">
                      <a16:colId xmlns:a16="http://schemas.microsoft.com/office/drawing/2014/main" val="3384379553"/>
                    </a:ext>
                  </a:extLst>
                </a:gridCol>
                <a:gridCol w="2223247">
                  <a:extLst>
                    <a:ext uri="{9D8B030D-6E8A-4147-A177-3AD203B41FA5}">
                      <a16:colId xmlns:a16="http://schemas.microsoft.com/office/drawing/2014/main" val="2958764707"/>
                    </a:ext>
                  </a:extLst>
                </a:gridCol>
                <a:gridCol w="2223247">
                  <a:extLst>
                    <a:ext uri="{9D8B030D-6E8A-4147-A177-3AD203B41FA5}">
                      <a16:colId xmlns:a16="http://schemas.microsoft.com/office/drawing/2014/main" val="2853220414"/>
                    </a:ext>
                  </a:extLst>
                </a:gridCol>
                <a:gridCol w="2223247">
                  <a:extLst>
                    <a:ext uri="{9D8B030D-6E8A-4147-A177-3AD203B41FA5}">
                      <a16:colId xmlns:a16="http://schemas.microsoft.com/office/drawing/2014/main" val="1254800154"/>
                    </a:ext>
                  </a:extLst>
                </a:gridCol>
              </a:tblGrid>
              <a:tr h="404595"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一级模块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二级模块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</a:t>
                      </a: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其他说明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8137407"/>
                  </a:ext>
                </a:extLst>
              </a:tr>
              <a:tr h="421695"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订单发布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后端写入数据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5438087"/>
                  </a:ext>
                </a:extLst>
              </a:tr>
              <a:tr h="404595"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交流页面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发送信息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36727570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CC9174E-51BC-4109-8D3F-E15C17024057}"/>
              </a:ext>
            </a:extLst>
          </p:cNvPr>
          <p:cNvSpPr txBox="1"/>
          <p:nvPr/>
        </p:nvSpPr>
        <p:spPr>
          <a:xfrm>
            <a:off x="1556936" y="1302693"/>
            <a:ext cx="1619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Bug</a:t>
            </a:r>
            <a:r>
              <a:rPr lang="zh-CN" altLang="en-US" sz="28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汇总</a:t>
            </a:r>
          </a:p>
        </p:txBody>
      </p:sp>
    </p:spTree>
    <p:extLst>
      <p:ext uri="{BB962C8B-B14F-4D97-AF65-F5344CB8AC3E}">
        <p14:creationId xmlns:p14="http://schemas.microsoft.com/office/powerpoint/2010/main" val="35113269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4016492-4AFA-4612-AD87-D7FFB37BDEF5}"/>
              </a:ext>
            </a:extLst>
          </p:cNvPr>
          <p:cNvGrpSpPr/>
          <p:nvPr/>
        </p:nvGrpSpPr>
        <p:grpSpPr>
          <a:xfrm>
            <a:off x="1350149" y="407520"/>
            <a:ext cx="5603270" cy="804996"/>
            <a:chOff x="1350149" y="407520"/>
            <a:chExt cx="5603270" cy="804996"/>
          </a:xfrm>
        </p:grpSpPr>
        <p:sp>
          <p:nvSpPr>
            <p:cNvPr id="62" name="文本框 61"/>
            <p:cNvSpPr txBox="1"/>
            <p:nvPr/>
          </p:nvSpPr>
          <p:spPr>
            <a:xfrm>
              <a:off x="1350149" y="40752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测试结果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350149" y="917371"/>
              <a:ext cx="5603270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Software Testing Results</a:t>
              </a:r>
              <a:endPara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61A209F-AD39-4DB1-872E-3FF3126B94E8}"/>
              </a:ext>
            </a:extLst>
          </p:cNvPr>
          <p:cNvSpPr txBox="1"/>
          <p:nvPr/>
        </p:nvSpPr>
        <p:spPr>
          <a:xfrm>
            <a:off x="1555333" y="172236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风险评估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551384" y="548004"/>
            <a:ext cx="537440" cy="537440"/>
            <a:chOff x="1126772" y="548004"/>
            <a:chExt cx="537440" cy="537440"/>
          </a:xfrm>
        </p:grpSpPr>
        <p:sp>
          <p:nvSpPr>
            <p:cNvPr id="65" name="Shape 644"/>
            <p:cNvSpPr/>
            <p:nvPr/>
          </p:nvSpPr>
          <p:spPr>
            <a:xfrm rot="8100000" flipH="1">
              <a:off x="1126772" y="548004"/>
              <a:ext cx="537440" cy="537440"/>
            </a:xfrm>
            <a:prstGeom prst="roundRect">
              <a:avLst>
                <a:gd name="adj" fmla="val 25760"/>
              </a:avLst>
            </a:prstGeom>
            <a:solidFill>
              <a:srgbClr val="119274"/>
            </a:solidFill>
            <a:ln w="12700">
              <a:noFill/>
              <a:miter lim="400000"/>
            </a:ln>
            <a:effectLst>
              <a:outerShdw blurRad="50800" dist="127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25400" tIns="25400" rIns="25400" bIns="254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160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>
              <a:spLocks noChangeArrowheads="1"/>
            </p:cNvSpPr>
            <p:nvPr/>
          </p:nvSpPr>
          <p:spPr bwMode="auto">
            <a:xfrm>
              <a:off x="1212848" y="601281"/>
              <a:ext cx="309873" cy="4308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800" b="1" cap="all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2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B568590-C286-4E61-A7A1-1806D3D228EF}"/>
              </a:ext>
            </a:extLst>
          </p:cNvPr>
          <p:cNvSpPr txBox="1"/>
          <p:nvPr/>
        </p:nvSpPr>
        <p:spPr>
          <a:xfrm>
            <a:off x="1537195" y="400506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测试结论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858583F-A7FB-4FD7-A939-D1FCE7349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269510"/>
              </p:ext>
            </p:extLst>
          </p:nvPr>
        </p:nvGraphicFramePr>
        <p:xfrm>
          <a:off x="1613366" y="2465808"/>
          <a:ext cx="8928992" cy="81724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5112568">
                  <a:extLst>
                    <a:ext uri="{9D8B030D-6E8A-4147-A177-3AD203B41FA5}">
                      <a16:colId xmlns:a16="http://schemas.microsoft.com/office/drawing/2014/main" val="3623530448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206254418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应对策却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441044785"/>
                  </a:ext>
                </a:extLst>
              </a:tr>
              <a:tr h="421005"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本次测试的版本中，并没有对上传的附件进行病毒扫</a:t>
                      </a: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建议后期的版本中加人病毒扫描的功能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149485181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5FD52093-5972-4076-AD72-71E3436C474B}"/>
              </a:ext>
            </a:extLst>
          </p:cNvPr>
          <p:cNvSpPr txBox="1"/>
          <p:nvPr/>
        </p:nvSpPr>
        <p:spPr>
          <a:xfrm>
            <a:off x="1555332" y="4725144"/>
            <a:ext cx="8987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本次测试了</a:t>
            </a:r>
            <a:r>
              <a:rPr lang="en-US" altLang="zh-CN" sz="20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《</a:t>
            </a:r>
            <a:r>
              <a:rPr lang="zh-CN" altLang="en-US" sz="20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琢玉家教</a:t>
            </a:r>
            <a:r>
              <a:rPr lang="en-US" altLang="zh-CN" sz="20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》</a:t>
            </a:r>
            <a:r>
              <a:rPr lang="zh-CN" altLang="en-US" sz="20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的主要功能，本次测试覆盖了各个模块的所有测试用例，功能都已实现，符合需求文档的要求，测试通过，具备上线的条件。</a:t>
            </a:r>
          </a:p>
        </p:txBody>
      </p:sp>
    </p:spTree>
    <p:extLst>
      <p:ext uri="{BB962C8B-B14F-4D97-AF65-F5344CB8AC3E}">
        <p14:creationId xmlns:p14="http://schemas.microsoft.com/office/powerpoint/2010/main" val="147214757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2700000">
            <a:off x="9349751" y="54562"/>
            <a:ext cx="6789420" cy="6789420"/>
          </a:xfrm>
          <a:prstGeom prst="roundRect">
            <a:avLst/>
          </a:prstGeom>
          <a:solidFill>
            <a:srgbClr val="00785C"/>
          </a:solidFill>
          <a:ln>
            <a:noFill/>
          </a:ln>
          <a:effectLst>
            <a:outerShdw blurRad="508000" dist="2540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45611" y="2052469"/>
            <a:ext cx="4998076" cy="232005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使用反馈与改进方案</a:t>
            </a:r>
          </a:p>
        </p:txBody>
      </p:sp>
      <p:sp>
        <p:nvSpPr>
          <p:cNvPr id="23" name="矩形 22"/>
          <p:cNvSpPr/>
          <p:nvPr/>
        </p:nvSpPr>
        <p:spPr>
          <a:xfrm>
            <a:off x="745611" y="1505973"/>
            <a:ext cx="5887013" cy="5464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b="1" dirty="0">
                <a:solidFill>
                  <a:srgbClr val="00785C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PART THREE</a:t>
            </a:r>
          </a:p>
        </p:txBody>
      </p:sp>
      <p:sp>
        <p:nvSpPr>
          <p:cNvPr id="24" name="矩形 23"/>
          <p:cNvSpPr/>
          <p:nvPr/>
        </p:nvSpPr>
        <p:spPr>
          <a:xfrm>
            <a:off x="745611" y="4426903"/>
            <a:ext cx="5176173" cy="61369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Feedbacks from Users and </a:t>
            </a:r>
            <a:b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</a:b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the improvement</a:t>
            </a:r>
          </a:p>
        </p:txBody>
      </p:sp>
      <p:sp>
        <p:nvSpPr>
          <p:cNvPr id="25" name="圆角矩形 24"/>
          <p:cNvSpPr/>
          <p:nvPr/>
        </p:nvSpPr>
        <p:spPr>
          <a:xfrm rot="2700000">
            <a:off x="10223946" y="948637"/>
            <a:ext cx="5001274" cy="5001272"/>
          </a:xfrm>
          <a:prstGeom prst="roundRect">
            <a:avLst>
              <a:gd name="adj" fmla="val 9596"/>
            </a:avLst>
          </a:prstGeom>
          <a:blipFill dpi="0" rotWithShape="0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6356" r="-13536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453807" y="2223501"/>
            <a:ext cx="2451542" cy="2451542"/>
            <a:chOff x="7522388" y="2223501"/>
            <a:chExt cx="2451542" cy="2451542"/>
          </a:xfrm>
        </p:grpSpPr>
        <p:sp>
          <p:nvSpPr>
            <p:cNvPr id="29" name="圆角矩形 28"/>
            <p:cNvSpPr/>
            <p:nvPr/>
          </p:nvSpPr>
          <p:spPr>
            <a:xfrm rot="2700000">
              <a:off x="7522388" y="2223501"/>
              <a:ext cx="2451542" cy="2451542"/>
            </a:xfrm>
            <a:prstGeom prst="roundRect">
              <a:avLst>
                <a:gd name="adj" fmla="val 95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10800000" algn="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682443" y="2407645"/>
              <a:ext cx="1962561" cy="195745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15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03</a:t>
              </a:r>
            </a:p>
          </p:txBody>
        </p:sp>
      </p:grpSp>
      <p:cxnSp>
        <p:nvCxnSpPr>
          <p:cNvPr id="31" name="直接连接符 30"/>
          <p:cNvCxnSpPr/>
          <p:nvPr/>
        </p:nvCxnSpPr>
        <p:spPr>
          <a:xfrm flipH="1" flipV="1">
            <a:off x="11078169" y="5408544"/>
            <a:ext cx="1666292" cy="1599862"/>
          </a:xfrm>
          <a:prstGeom prst="line">
            <a:avLst/>
          </a:prstGeom>
          <a:ln w="177800">
            <a:solidFill>
              <a:schemeClr val="bg1"/>
            </a:soli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10855625" y="321224"/>
            <a:ext cx="1445724" cy="1403589"/>
          </a:xfrm>
          <a:prstGeom prst="line">
            <a:avLst/>
          </a:prstGeom>
          <a:ln w="177800">
            <a:solidFill>
              <a:schemeClr val="bg1"/>
            </a:soli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39416" y="5170009"/>
            <a:ext cx="715617" cy="0"/>
          </a:xfrm>
          <a:prstGeom prst="line">
            <a:avLst/>
          </a:prstGeom>
          <a:ln w="38100">
            <a:solidFill>
              <a:srgbClr val="00785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01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7.40741E-7 L 0.06862 7.40741E-7 " pathEditMode="relative" rAng="0" ptsTypes="AA">
                                          <p:cBhvr>
                                            <p:cTn id="16" dur="1000" spd="-100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7.40741E-7 L -0.0806 7.40741E-7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6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 p14:presetBounceEnd="40000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2" grpId="0"/>
          <p:bldP spid="23" grpId="0"/>
          <p:bldP spid="24" grpId="0"/>
          <p:bldP spid="25" grpId="0" animBg="1"/>
          <p:bldP spid="2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7.40741E-7 L 0.06862 7.40741E-7 " pathEditMode="relative" rAng="0" ptsTypes="AA">
                                          <p:cBhvr>
                                            <p:cTn id="16" dur="1000" spd="-100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7.40741E-7 L -0.0806 7.40741E-7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6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2" grpId="0"/>
          <p:bldP spid="23" grpId="0"/>
          <p:bldP spid="24" grpId="0"/>
          <p:bldP spid="25" grpId="0" animBg="1"/>
          <p:bldP spid="25" grpId="1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350149" y="407520"/>
            <a:ext cx="5603270" cy="804996"/>
            <a:chOff x="3320581" y="694122"/>
            <a:chExt cx="5603270" cy="804996"/>
          </a:xfrm>
        </p:grpSpPr>
        <p:sp>
          <p:nvSpPr>
            <p:cNvPr id="34" name="文本框 33"/>
            <p:cNvSpPr txBox="1"/>
            <p:nvPr/>
          </p:nvSpPr>
          <p:spPr>
            <a:xfrm>
              <a:off x="3320581" y="69412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使用反馈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320581" y="1203973"/>
              <a:ext cx="5603270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Feedback</a:t>
              </a:r>
              <a:endPara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51384" y="548004"/>
            <a:ext cx="537440" cy="537440"/>
            <a:chOff x="1126772" y="548004"/>
            <a:chExt cx="537440" cy="537440"/>
          </a:xfrm>
        </p:grpSpPr>
        <p:sp>
          <p:nvSpPr>
            <p:cNvPr id="58" name="Shape 644"/>
            <p:cNvSpPr/>
            <p:nvPr/>
          </p:nvSpPr>
          <p:spPr>
            <a:xfrm rot="8100000" flipH="1">
              <a:off x="1126772" y="548004"/>
              <a:ext cx="537440" cy="537440"/>
            </a:xfrm>
            <a:prstGeom prst="roundRect">
              <a:avLst>
                <a:gd name="adj" fmla="val 25760"/>
              </a:avLst>
            </a:prstGeom>
            <a:solidFill>
              <a:srgbClr val="119274"/>
            </a:solidFill>
            <a:ln w="12700">
              <a:noFill/>
              <a:miter lim="400000"/>
            </a:ln>
            <a:effectLst>
              <a:outerShdw blurRad="50800" dist="127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25400" tIns="25400" rIns="25400" bIns="254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160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>
              <a:spLocks noChangeArrowheads="1"/>
            </p:cNvSpPr>
            <p:nvPr/>
          </p:nvSpPr>
          <p:spPr bwMode="auto">
            <a:xfrm>
              <a:off x="1248947" y="601281"/>
              <a:ext cx="309873" cy="4308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800" b="1" cap="all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3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D307285-2C68-44AC-9791-37B4A55770B4}"/>
              </a:ext>
            </a:extLst>
          </p:cNvPr>
          <p:cNvSpPr txBox="1"/>
          <p:nvPr/>
        </p:nvSpPr>
        <p:spPr>
          <a:xfrm>
            <a:off x="1350149" y="1376875"/>
            <a:ext cx="9354363" cy="159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在完成对产品基本的功能测试之后，我们将</a:t>
            </a:r>
            <a:r>
              <a:rPr lang="en-US" altLang="zh-CN" sz="28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《</a:t>
            </a:r>
            <a:r>
              <a:rPr lang="zh-CN" altLang="en-US" sz="28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琢玉家教</a:t>
            </a:r>
            <a:r>
              <a:rPr lang="en-US" altLang="zh-CN" sz="28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》</a:t>
            </a:r>
            <a:r>
              <a:rPr lang="zh-CN" altLang="en-US" sz="28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发布公众，并邀请了岑泳德、蔡子峰、曾尚仁、彭学典等</a:t>
            </a:r>
            <a:r>
              <a:rPr lang="en-US" altLang="zh-CN" sz="28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14</a:t>
            </a:r>
            <a:r>
              <a:rPr lang="zh-CN" altLang="en-US" sz="28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位班级同学使用本款</a:t>
            </a:r>
            <a:r>
              <a:rPr lang="en-US" altLang="zh-CN" sz="28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APP</a:t>
            </a:r>
            <a:r>
              <a:rPr lang="zh-CN" altLang="en-US" sz="28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，并收集了他们的使用反馈。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771A5E0-5505-4B4E-BC75-CD5530877A74}"/>
              </a:ext>
            </a:extLst>
          </p:cNvPr>
          <p:cNvGrpSpPr/>
          <p:nvPr/>
        </p:nvGrpSpPr>
        <p:grpSpPr>
          <a:xfrm>
            <a:off x="872917" y="3136403"/>
            <a:ext cx="10081120" cy="3206303"/>
            <a:chOff x="263352" y="1470008"/>
            <a:chExt cx="11564845" cy="4661239"/>
          </a:xfrm>
        </p:grpSpPr>
        <p:graphicFrame>
          <p:nvGraphicFramePr>
            <p:cNvPr id="12" name="图表 11">
              <a:extLst>
                <a:ext uri="{FF2B5EF4-FFF2-40B4-BE49-F238E27FC236}">
                  <a16:creationId xmlns:a16="http://schemas.microsoft.com/office/drawing/2014/main" id="{F52894BF-43D8-4696-8385-E2A0438E9E8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81965282"/>
                </p:ext>
              </p:extLst>
            </p:nvPr>
          </p:nvGraphicFramePr>
          <p:xfrm>
            <a:off x="263352" y="1470008"/>
            <a:ext cx="3700489" cy="466123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3" name="图表 12">
              <a:extLst>
                <a:ext uri="{FF2B5EF4-FFF2-40B4-BE49-F238E27FC236}">
                  <a16:creationId xmlns:a16="http://schemas.microsoft.com/office/drawing/2014/main" id="{2C3AB43D-62B5-42AD-9D59-2AD7ECE6876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47351330"/>
                </p:ext>
              </p:extLst>
            </p:nvPr>
          </p:nvGraphicFramePr>
          <p:xfrm>
            <a:off x="4180046" y="1470008"/>
            <a:ext cx="3715973" cy="466123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4" name="图表 13">
              <a:extLst>
                <a:ext uri="{FF2B5EF4-FFF2-40B4-BE49-F238E27FC236}">
                  <a16:creationId xmlns:a16="http://schemas.microsoft.com/office/drawing/2014/main" id="{A4DB1072-B679-4DB1-9E62-BFA786954BA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99336429"/>
                </p:ext>
              </p:extLst>
            </p:nvPr>
          </p:nvGraphicFramePr>
          <p:xfrm>
            <a:off x="8112224" y="1470008"/>
            <a:ext cx="3715973" cy="466123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0828447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350149" y="407520"/>
            <a:ext cx="5603270" cy="804996"/>
            <a:chOff x="3320581" y="694122"/>
            <a:chExt cx="5603270" cy="804996"/>
          </a:xfrm>
        </p:grpSpPr>
        <p:sp>
          <p:nvSpPr>
            <p:cNvPr id="34" name="文本框 33"/>
            <p:cNvSpPr txBox="1"/>
            <p:nvPr/>
          </p:nvSpPr>
          <p:spPr>
            <a:xfrm>
              <a:off x="3320581" y="69412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使用反馈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320581" y="1203973"/>
              <a:ext cx="5603270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Feedback</a:t>
              </a:r>
              <a:endPara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51384" y="548004"/>
            <a:ext cx="537440" cy="537440"/>
            <a:chOff x="1126772" y="548004"/>
            <a:chExt cx="537440" cy="537440"/>
          </a:xfrm>
        </p:grpSpPr>
        <p:sp>
          <p:nvSpPr>
            <p:cNvPr id="58" name="Shape 644"/>
            <p:cNvSpPr/>
            <p:nvPr/>
          </p:nvSpPr>
          <p:spPr>
            <a:xfrm rot="8100000" flipH="1">
              <a:off x="1126772" y="548004"/>
              <a:ext cx="537440" cy="537440"/>
            </a:xfrm>
            <a:prstGeom prst="roundRect">
              <a:avLst>
                <a:gd name="adj" fmla="val 25760"/>
              </a:avLst>
            </a:prstGeom>
            <a:solidFill>
              <a:srgbClr val="119274"/>
            </a:solidFill>
            <a:ln w="12700">
              <a:noFill/>
              <a:miter lim="400000"/>
            </a:ln>
            <a:effectLst>
              <a:outerShdw blurRad="50800" dist="127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25400" tIns="25400" rIns="25400" bIns="254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160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>
              <a:spLocks noChangeArrowheads="1"/>
            </p:cNvSpPr>
            <p:nvPr/>
          </p:nvSpPr>
          <p:spPr bwMode="auto">
            <a:xfrm>
              <a:off x="1248947" y="601281"/>
              <a:ext cx="309873" cy="4308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800" b="1" cap="all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3</a:t>
              </a:r>
            </a:p>
          </p:txBody>
        </p:sp>
      </p:grp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BFDA356-1AAF-4235-9CFE-8D7EF0B36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546508"/>
              </p:ext>
            </p:extLst>
          </p:nvPr>
        </p:nvGraphicFramePr>
        <p:xfrm>
          <a:off x="1210412" y="1556792"/>
          <a:ext cx="9648396" cy="40237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4065">
                  <a:extLst>
                    <a:ext uri="{9D8B030D-6E8A-4147-A177-3AD203B41FA5}">
                      <a16:colId xmlns:a16="http://schemas.microsoft.com/office/drawing/2014/main" val="1070787689"/>
                    </a:ext>
                  </a:extLst>
                </a:gridCol>
                <a:gridCol w="8064331">
                  <a:extLst>
                    <a:ext uri="{9D8B030D-6E8A-4147-A177-3AD203B41FA5}">
                      <a16:colId xmlns:a16="http://schemas.microsoft.com/office/drawing/2014/main" val="2987898893"/>
                    </a:ext>
                  </a:extLst>
                </a:gridCol>
              </a:tblGrid>
              <a:tr h="479723">
                <a:tc>
                  <a:txBody>
                    <a:bodyPr/>
                    <a:lstStyle/>
                    <a:p>
                      <a:pPr indent="0" algn="ctr"/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邀请用户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改进意见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5098657"/>
                  </a:ext>
                </a:extLst>
              </a:tr>
              <a:tr h="665737">
                <a:tc>
                  <a:txBody>
                    <a:bodyPr/>
                    <a:lstStyle/>
                    <a:p>
                      <a:pPr indent="0" algn="ctr"/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在用户登录过程中，可以增加对输入次数的限制以提高安全性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7979108"/>
                  </a:ext>
                </a:extLst>
              </a:tr>
              <a:tr h="479723">
                <a:tc>
                  <a:txBody>
                    <a:bodyPr/>
                    <a:lstStyle/>
                    <a:p>
                      <a:pPr indent="0" algn="ctr"/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首页有点单调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239187"/>
                  </a:ext>
                </a:extLst>
              </a:tr>
              <a:tr h="479723">
                <a:tc>
                  <a:txBody>
                    <a:bodyPr/>
                    <a:lstStyle/>
                    <a:p>
                      <a:pPr indent="0" algn="ctr"/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首页可以再丰富一些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7686190"/>
                  </a:ext>
                </a:extLst>
              </a:tr>
              <a:tr h="479723">
                <a:tc>
                  <a:txBody>
                    <a:bodyPr/>
                    <a:lstStyle/>
                    <a:p>
                      <a:pPr indent="0" algn="ctr"/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页面有点单调耶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8950526"/>
                  </a:ext>
                </a:extLst>
              </a:tr>
              <a:tr h="479723">
                <a:tc>
                  <a:txBody>
                    <a:bodyPr/>
                    <a:lstStyle/>
                    <a:p>
                      <a:pPr indent="0" algn="ctr"/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登录我可以随便输入的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2721612"/>
                  </a:ext>
                </a:extLst>
              </a:tr>
              <a:tr h="479723">
                <a:tc>
                  <a:txBody>
                    <a:bodyPr/>
                    <a:lstStyle/>
                    <a:p>
                      <a:pPr indent="0" algn="ctr"/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/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注册完后去登陆好像没有验证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5344840"/>
                  </a:ext>
                </a:extLst>
              </a:tr>
              <a:tr h="479723">
                <a:tc>
                  <a:txBody>
                    <a:bodyPr/>
                    <a:lstStyle/>
                    <a:p>
                      <a:pPr indent="0" algn="ctr"/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l"/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首页很好看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9625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92589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8F624A0E-FDC4-4FA8-87BF-E92B7E342F94}"/>
              </a:ext>
            </a:extLst>
          </p:cNvPr>
          <p:cNvGrpSpPr/>
          <p:nvPr/>
        </p:nvGrpSpPr>
        <p:grpSpPr>
          <a:xfrm>
            <a:off x="6718260" y="816725"/>
            <a:ext cx="5612728" cy="5612726"/>
            <a:chOff x="6329956" y="628207"/>
            <a:chExt cx="5612728" cy="5612726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91D8A14-F948-4728-87B9-ED5E5EA4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4021" y="836713"/>
              <a:ext cx="2433389" cy="5221192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1737048-888D-4AFA-AA92-1CBF0FD69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9956" y="628207"/>
              <a:ext cx="5612728" cy="5612726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4016492-4AFA-4612-AD87-D7FFB37BDEF5}"/>
              </a:ext>
            </a:extLst>
          </p:cNvPr>
          <p:cNvGrpSpPr/>
          <p:nvPr/>
        </p:nvGrpSpPr>
        <p:grpSpPr>
          <a:xfrm>
            <a:off x="1350149" y="407520"/>
            <a:ext cx="5603270" cy="804996"/>
            <a:chOff x="1350149" y="407520"/>
            <a:chExt cx="5603270" cy="804996"/>
          </a:xfrm>
        </p:grpSpPr>
        <p:sp>
          <p:nvSpPr>
            <p:cNvPr id="62" name="文本框 61"/>
            <p:cNvSpPr txBox="1"/>
            <p:nvPr/>
          </p:nvSpPr>
          <p:spPr>
            <a:xfrm>
              <a:off x="1350149" y="407520"/>
              <a:ext cx="18533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3200" b="1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APP</a:t>
              </a:r>
              <a:r>
                <a:rPr lang="zh-CN" altLang="en-US" sz="3200" b="1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改进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350149" y="917371"/>
              <a:ext cx="5603270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Improvement</a:t>
              </a:r>
              <a:endPara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61A209F-AD39-4DB1-872E-3FF3126B94E8}"/>
              </a:ext>
            </a:extLst>
          </p:cNvPr>
          <p:cNvSpPr txBox="1"/>
          <p:nvPr/>
        </p:nvSpPr>
        <p:spPr>
          <a:xfrm>
            <a:off x="1361871" y="3317245"/>
            <a:ext cx="4972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1.  </a:t>
            </a:r>
            <a:r>
              <a:rPr lang="zh-CN" altLang="en-US" sz="24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增加了登录页面的输入次数，当输入密码次数错误超过三次则锁定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551384" y="548004"/>
            <a:ext cx="537440" cy="537440"/>
            <a:chOff x="1126772" y="548004"/>
            <a:chExt cx="537440" cy="537440"/>
          </a:xfrm>
        </p:grpSpPr>
        <p:sp>
          <p:nvSpPr>
            <p:cNvPr id="65" name="Shape 644"/>
            <p:cNvSpPr/>
            <p:nvPr/>
          </p:nvSpPr>
          <p:spPr>
            <a:xfrm rot="8100000" flipH="1">
              <a:off x="1126772" y="548004"/>
              <a:ext cx="537440" cy="537440"/>
            </a:xfrm>
            <a:prstGeom prst="roundRect">
              <a:avLst>
                <a:gd name="adj" fmla="val 25760"/>
              </a:avLst>
            </a:prstGeom>
            <a:solidFill>
              <a:srgbClr val="119274"/>
            </a:solidFill>
            <a:ln w="12700">
              <a:noFill/>
              <a:miter lim="400000"/>
            </a:ln>
            <a:effectLst>
              <a:outerShdw blurRad="50800" dist="127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25400" tIns="25400" rIns="25400" bIns="254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160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>
              <a:spLocks noChangeArrowheads="1"/>
            </p:cNvSpPr>
            <p:nvPr/>
          </p:nvSpPr>
          <p:spPr bwMode="auto">
            <a:xfrm>
              <a:off x="1212848" y="601281"/>
              <a:ext cx="309873" cy="4308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800" b="1" cap="all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3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23437A0C-9FBE-46A0-BB6B-167D7D7663D7}"/>
              </a:ext>
            </a:extLst>
          </p:cNvPr>
          <p:cNvSpPr txBox="1"/>
          <p:nvPr/>
        </p:nvSpPr>
        <p:spPr>
          <a:xfrm>
            <a:off x="1350149" y="1916832"/>
            <a:ext cx="56032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针对上述邀请测试用户提供的</a:t>
            </a:r>
            <a:r>
              <a:rPr lang="zh-CN" altLang="en-US" sz="2800" b="1" dirty="0">
                <a:solidFill>
                  <a:prstClr val="black"/>
                </a:solidFill>
                <a:highlight>
                  <a:srgbClr val="FFFF00"/>
                </a:highlight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宝贵</a:t>
            </a:r>
            <a:r>
              <a:rPr lang="zh-CN" altLang="en-US" sz="28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意见，我们对</a:t>
            </a:r>
            <a:r>
              <a:rPr lang="en-US" altLang="zh-CN" sz="28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APP</a:t>
            </a:r>
            <a:r>
              <a:rPr lang="zh-CN" altLang="en-US" sz="28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做了改进：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584C38E-EBF4-454C-A0B6-4C62A3C4F8DC}"/>
              </a:ext>
            </a:extLst>
          </p:cNvPr>
          <p:cNvSpPr txBox="1"/>
          <p:nvPr/>
        </p:nvSpPr>
        <p:spPr>
          <a:xfrm>
            <a:off x="1366847" y="4489160"/>
            <a:ext cx="5321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2.  </a:t>
            </a:r>
            <a:r>
              <a:rPr lang="zh-CN" altLang="en-US" sz="24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首页增加了轮播图以增加丰富程度和动态感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5CECD08-2A1E-49BD-9EAF-16A0EB916BB2}"/>
              </a:ext>
            </a:extLst>
          </p:cNvPr>
          <p:cNvGrpSpPr/>
          <p:nvPr/>
        </p:nvGrpSpPr>
        <p:grpSpPr>
          <a:xfrm>
            <a:off x="11208568" y="804148"/>
            <a:ext cx="5612727" cy="5612727"/>
            <a:chOff x="8339293" y="601280"/>
            <a:chExt cx="5612727" cy="561272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9D0F71A-DA1F-4CD4-A9B5-11B964C4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2152" y="809788"/>
              <a:ext cx="2408766" cy="5221192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4BB9B410-7F10-4305-A578-6E80D3C41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9293" y="601280"/>
              <a:ext cx="5612727" cy="5612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3750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-0.36602 0.0050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2700000">
            <a:off x="9349751" y="54562"/>
            <a:ext cx="6789420" cy="6789420"/>
          </a:xfrm>
          <a:prstGeom prst="roundRect">
            <a:avLst/>
          </a:prstGeom>
          <a:solidFill>
            <a:srgbClr val="00785C"/>
          </a:solidFill>
          <a:ln>
            <a:noFill/>
          </a:ln>
          <a:effectLst>
            <a:outerShdw blurRad="508000" dist="2540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97278" y="1853686"/>
            <a:ext cx="5887013" cy="116281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总结陈述</a:t>
            </a:r>
          </a:p>
        </p:txBody>
      </p:sp>
      <p:sp>
        <p:nvSpPr>
          <p:cNvPr id="23" name="矩形 22"/>
          <p:cNvSpPr/>
          <p:nvPr/>
        </p:nvSpPr>
        <p:spPr>
          <a:xfrm>
            <a:off x="899729" y="1178317"/>
            <a:ext cx="5887013" cy="5464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b="1" dirty="0">
                <a:solidFill>
                  <a:srgbClr val="00785C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PART FOUR</a:t>
            </a:r>
          </a:p>
        </p:txBody>
      </p:sp>
      <p:sp>
        <p:nvSpPr>
          <p:cNvPr id="24" name="矩形 23"/>
          <p:cNvSpPr/>
          <p:nvPr/>
        </p:nvSpPr>
        <p:spPr>
          <a:xfrm>
            <a:off x="875793" y="3016505"/>
            <a:ext cx="5176173" cy="3366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Summary</a:t>
            </a:r>
          </a:p>
        </p:txBody>
      </p:sp>
      <p:sp>
        <p:nvSpPr>
          <p:cNvPr id="25" name="圆角矩形 24"/>
          <p:cNvSpPr/>
          <p:nvPr/>
        </p:nvSpPr>
        <p:spPr>
          <a:xfrm rot="2700000">
            <a:off x="10223946" y="948637"/>
            <a:ext cx="5001274" cy="5001272"/>
          </a:xfrm>
          <a:prstGeom prst="roundRect">
            <a:avLst>
              <a:gd name="adj" fmla="val 9596"/>
            </a:avLst>
          </a:prstGeom>
          <a:blipFill dpi="0" rotWithShape="0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6356" r="-13536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453807" y="2223501"/>
            <a:ext cx="2451542" cy="2451542"/>
            <a:chOff x="7522388" y="2223501"/>
            <a:chExt cx="2451542" cy="2451542"/>
          </a:xfrm>
        </p:grpSpPr>
        <p:sp>
          <p:nvSpPr>
            <p:cNvPr id="29" name="圆角矩形 28"/>
            <p:cNvSpPr/>
            <p:nvPr/>
          </p:nvSpPr>
          <p:spPr>
            <a:xfrm rot="2700000">
              <a:off x="7522388" y="2223501"/>
              <a:ext cx="2451542" cy="2451542"/>
            </a:xfrm>
            <a:prstGeom prst="roundRect">
              <a:avLst>
                <a:gd name="adj" fmla="val 95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10800000" algn="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682443" y="2407645"/>
              <a:ext cx="1962561" cy="195745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15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04</a:t>
              </a:r>
            </a:p>
          </p:txBody>
        </p:sp>
      </p:grpSp>
      <p:cxnSp>
        <p:nvCxnSpPr>
          <p:cNvPr id="31" name="直接连接符 30"/>
          <p:cNvCxnSpPr/>
          <p:nvPr/>
        </p:nvCxnSpPr>
        <p:spPr>
          <a:xfrm flipH="1" flipV="1">
            <a:off x="11078169" y="5408544"/>
            <a:ext cx="1666292" cy="1599862"/>
          </a:xfrm>
          <a:prstGeom prst="line">
            <a:avLst/>
          </a:prstGeom>
          <a:ln w="177800">
            <a:solidFill>
              <a:schemeClr val="bg1"/>
            </a:soli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10855625" y="321224"/>
            <a:ext cx="1445724" cy="1403589"/>
          </a:xfrm>
          <a:prstGeom prst="line">
            <a:avLst/>
          </a:prstGeom>
          <a:ln w="177800">
            <a:solidFill>
              <a:schemeClr val="bg1"/>
            </a:soli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952631" y="3482573"/>
            <a:ext cx="715617" cy="0"/>
          </a:xfrm>
          <a:prstGeom prst="line">
            <a:avLst/>
          </a:prstGeom>
          <a:ln w="38100">
            <a:solidFill>
              <a:srgbClr val="00785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2637A10-487E-4434-8019-1BB092DB2C2A}"/>
              </a:ext>
            </a:extLst>
          </p:cNvPr>
          <p:cNvSpPr txBox="1"/>
          <p:nvPr/>
        </p:nvSpPr>
        <p:spPr>
          <a:xfrm>
            <a:off x="899729" y="3866237"/>
            <a:ext cx="5152237" cy="1744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在这次的项目制作中，唐坤生和陈远镇以及罗添同学都同时负责了</a:t>
            </a:r>
            <a:r>
              <a:rPr lang="en-US" altLang="zh-CN" sz="24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UI</a:t>
            </a:r>
            <a:r>
              <a:rPr lang="zh-CN" altLang="en-US" sz="24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和后端的实现，整体合作积极欢快，效率</a:t>
            </a:r>
            <a:r>
              <a:rPr lang="zh-CN" altLang="en-US" sz="2400" b="1" dirty="0">
                <a:solidFill>
                  <a:prstClr val="black"/>
                </a:solidFill>
                <a:highlight>
                  <a:srgbClr val="FFFF00"/>
                </a:highlight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较高</a:t>
            </a:r>
            <a:r>
              <a:rPr lang="zh-CN" altLang="en-US" sz="2400" b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。</a:t>
            </a:r>
            <a:endParaRPr lang="en-US" altLang="zh-CN" sz="2400" b="1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616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7.40741E-7 L 0.06862 7.40741E-7 " pathEditMode="relative" rAng="0" ptsTypes="AA">
                                          <p:cBhvr>
                                            <p:cTn id="16" dur="1000" spd="-100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7.40741E-7 L -0.0806 7.40741E-7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6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 p14:presetBounceEnd="40000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2" grpId="0"/>
          <p:bldP spid="23" grpId="0"/>
          <p:bldP spid="24" grpId="0"/>
          <p:bldP spid="25" grpId="0" animBg="1"/>
          <p:bldP spid="2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7.40741E-7 L 0.06862 7.40741E-7 " pathEditMode="relative" rAng="0" ptsTypes="AA">
                                          <p:cBhvr>
                                            <p:cTn id="16" dur="1000" spd="-100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7.40741E-7 L -0.0806 7.40741E-7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6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2" grpId="0"/>
          <p:bldP spid="23" grpId="0"/>
          <p:bldP spid="24" grpId="0"/>
          <p:bldP spid="25" grpId="0" animBg="1"/>
          <p:bldP spid="25" grpId="1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703831" y="4694354"/>
            <a:ext cx="5285546" cy="2613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Thanks For Watching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32773" y="3648102"/>
            <a:ext cx="315983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800" b="1" dirty="0">
                <a:solidFill>
                  <a:srgbClr val="282B3E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谢谢观看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82543" y="2420888"/>
            <a:ext cx="43636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00785C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parajita" panose="020B0604020202020204" pitchFamily="34" charset="0"/>
              </a:rPr>
              <a:t>THANKS</a:t>
            </a:r>
            <a:endParaRPr lang="zh-CN" altLang="en-US" sz="8000" dirty="0">
              <a:solidFill>
                <a:srgbClr val="00785C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  <a:cs typeface="Aparajita" panose="020B0604020202020204" pitchFamily="34" charset="0"/>
            </a:endParaRPr>
          </a:p>
        </p:txBody>
      </p:sp>
      <p:sp>
        <p:nvSpPr>
          <p:cNvPr id="14" name="等腰三角形 13"/>
          <p:cNvSpPr/>
          <p:nvPr/>
        </p:nvSpPr>
        <p:spPr>
          <a:xfrm rot="16200000" flipH="1">
            <a:off x="4877023" y="1026355"/>
            <a:ext cx="9697077" cy="4846505"/>
          </a:xfrm>
          <a:prstGeom prst="triangle">
            <a:avLst/>
          </a:prstGeom>
          <a:blipFill dpi="0" rotWithShape="0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3183" r="-262025"/>
            </a:stretch>
          </a:blipFill>
          <a:ln>
            <a:noFill/>
          </a:ln>
          <a:effectLst>
            <a:outerShdw blurRad="381000" dist="1270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flipH="1" flipV="1">
            <a:off x="4036592" y="-1"/>
            <a:ext cx="6336704" cy="3173372"/>
          </a:xfrm>
          <a:prstGeom prst="triangle">
            <a:avLst/>
          </a:prstGeom>
          <a:solidFill>
            <a:srgbClr val="00785C"/>
          </a:solidFill>
          <a:ln>
            <a:noFill/>
          </a:ln>
          <a:effectLst>
            <a:outerShdw blurRad="381000" dist="1270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 flipH="1">
            <a:off x="7462710" y="944485"/>
            <a:ext cx="2017579" cy="2017579"/>
            <a:chOff x="2001395" y="708364"/>
            <a:chExt cx="1513184" cy="1513184"/>
          </a:xfrm>
        </p:grpSpPr>
        <p:grpSp>
          <p:nvGrpSpPr>
            <p:cNvPr id="19" name="组合 18"/>
            <p:cNvGrpSpPr/>
            <p:nvPr/>
          </p:nvGrpSpPr>
          <p:grpSpPr>
            <a:xfrm>
              <a:off x="2001395" y="708364"/>
              <a:ext cx="1513184" cy="1513184"/>
              <a:chOff x="830582" y="3510852"/>
              <a:chExt cx="2448272" cy="2448272"/>
            </a:xfrm>
          </p:grpSpPr>
          <p:sp>
            <p:nvSpPr>
              <p:cNvPr id="21" name="矩形 20"/>
              <p:cNvSpPr/>
              <p:nvPr/>
            </p:nvSpPr>
            <p:spPr>
              <a:xfrm rot="2700000">
                <a:off x="830582" y="3510852"/>
                <a:ext cx="2448272" cy="24482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0" dist="127000" dir="8100000" algn="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 rot="2700000">
                <a:off x="1121464" y="3801735"/>
                <a:ext cx="1866510" cy="1866508"/>
              </a:xfrm>
              <a:prstGeom prst="rect">
                <a:avLst/>
              </a:prstGeom>
              <a:solidFill>
                <a:srgbClr val="26A2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  <p:sp>
          <p:nvSpPr>
            <p:cNvPr id="20" name="TextBox 55"/>
            <p:cNvSpPr txBox="1"/>
            <p:nvPr/>
          </p:nvSpPr>
          <p:spPr>
            <a:xfrm>
              <a:off x="2015388" y="1122744"/>
              <a:ext cx="1444103" cy="530904"/>
            </a:xfrm>
            <a:prstGeom prst="rect">
              <a:avLst/>
            </a:prstGeom>
            <a:noFill/>
          </p:spPr>
          <p:txBody>
            <a:bodyPr wrap="square" lIns="91428" tIns="45713" rIns="91428" bIns="45713" rtlCol="0">
              <a:spAutoFit/>
            </a:bodyPr>
            <a:lstStyle/>
            <a:p>
              <a:pPr algn="ctr"/>
              <a:r>
                <a:rPr lang="zh-CN" altLang="en-US" sz="2000" spc="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琢玉</a:t>
              </a:r>
              <a:endParaRPr lang="en-US" altLang="zh-CN" sz="2000" spc="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 algn="ctr"/>
              <a:r>
                <a:rPr lang="zh-CN" altLang="en-US" sz="2000" spc="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家教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 flipH="1">
            <a:off x="8275856" y="4000303"/>
            <a:ext cx="3264363" cy="3264363"/>
            <a:chOff x="830582" y="3510852"/>
            <a:chExt cx="2448272" cy="2448272"/>
          </a:xfrm>
        </p:grpSpPr>
        <p:grpSp>
          <p:nvGrpSpPr>
            <p:cNvPr id="24" name="组合 23"/>
            <p:cNvGrpSpPr/>
            <p:nvPr/>
          </p:nvGrpSpPr>
          <p:grpSpPr>
            <a:xfrm>
              <a:off x="830582" y="3510852"/>
              <a:ext cx="2448272" cy="2448272"/>
              <a:chOff x="830582" y="3510852"/>
              <a:chExt cx="2448272" cy="2448272"/>
            </a:xfrm>
          </p:grpSpPr>
          <p:sp>
            <p:nvSpPr>
              <p:cNvPr id="30" name="矩形 29"/>
              <p:cNvSpPr/>
              <p:nvPr/>
            </p:nvSpPr>
            <p:spPr>
              <a:xfrm rot="2700000">
                <a:off x="830582" y="3510852"/>
                <a:ext cx="2448272" cy="24482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0" dist="127000" dir="8100000" algn="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 rot="2700000">
                <a:off x="1121464" y="3801735"/>
                <a:ext cx="1866510" cy="1866508"/>
              </a:xfrm>
              <a:prstGeom prst="rect">
                <a:avLst/>
              </a:prstGeom>
              <a:solidFill>
                <a:srgbClr val="0078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  <p:sp>
          <p:nvSpPr>
            <p:cNvPr id="26" name="TextBox 55"/>
            <p:cNvSpPr txBox="1"/>
            <p:nvPr/>
          </p:nvSpPr>
          <p:spPr>
            <a:xfrm>
              <a:off x="1228143" y="4332899"/>
              <a:ext cx="1811667" cy="669403"/>
            </a:xfrm>
            <a:prstGeom prst="rect">
              <a:avLst/>
            </a:prstGeom>
            <a:noFill/>
          </p:spPr>
          <p:txBody>
            <a:bodyPr wrap="square" lIns="91428" tIns="45713" rIns="91428" bIns="45713" rtlCol="0">
              <a:spAutoFit/>
            </a:bodyPr>
            <a:lstStyle/>
            <a:p>
              <a:pPr lvl="0" algn="ctr">
                <a:lnSpc>
                  <a:spcPct val="130000"/>
                </a:lnSpc>
              </a:pPr>
              <a:r>
                <a:rPr lang="zh-CN" altLang="en-US" sz="2000" spc="3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立足产品</a:t>
              </a:r>
              <a:endParaRPr lang="en-US" altLang="zh-CN" sz="2000" spc="3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 lvl="0" algn="ctr">
                <a:lnSpc>
                  <a:spcPct val="130000"/>
                </a:lnSpc>
              </a:pPr>
              <a:r>
                <a:rPr lang="en-US" altLang="zh-CN" sz="2000" spc="3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        </a:t>
              </a:r>
              <a:r>
                <a:rPr lang="zh-CN" altLang="en-US" sz="2000" spc="3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打造精品</a:t>
              </a:r>
              <a:endParaRPr lang="en-US" altLang="zh-CN" sz="2000" spc="3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414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3" grpId="0"/>
      <p:bldP spid="34" grpId="0"/>
      <p:bldP spid="14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449" r="-294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" name="流程图: 过程 5"/>
          <p:cNvSpPr/>
          <p:nvPr/>
        </p:nvSpPr>
        <p:spPr>
          <a:xfrm>
            <a:off x="-1" y="-1"/>
            <a:ext cx="9218609" cy="685800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3359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3359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321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3210" y="10000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00785C"/>
          </a:solidFill>
          <a:ln>
            <a:noFill/>
          </a:ln>
          <a:effectLst>
            <a:outerShdw blurRad="508000" dist="2540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 rot="2710618">
            <a:off x="-259685" y="-3461399"/>
            <a:ext cx="3916421" cy="7857566"/>
          </a:xfrm>
          <a:prstGeom prst="roundRect">
            <a:avLst>
              <a:gd name="adj" fmla="val 27843"/>
            </a:avLst>
          </a:prstGeom>
          <a:solidFill>
            <a:schemeClr val="bg1"/>
          </a:solidFill>
          <a:ln>
            <a:noFill/>
          </a:ln>
          <a:effectLst>
            <a:outerShdw blurRad="508000" dist="2540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 rot="2710618">
            <a:off x="5806136" y="-920938"/>
            <a:ext cx="7702441" cy="10121396"/>
          </a:xfrm>
          <a:prstGeom prst="roundRect">
            <a:avLst>
              <a:gd name="adj" fmla="val 14572"/>
            </a:avLst>
          </a:prstGeom>
          <a:solidFill>
            <a:schemeClr val="bg1"/>
          </a:solidFill>
          <a:ln>
            <a:noFill/>
          </a:ln>
          <a:effectLst>
            <a:outerShdw blurRad="508000" dist="254000" dir="13500000" algn="b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344338" y="1899051"/>
            <a:ext cx="5010044" cy="814305"/>
            <a:chOff x="7353708" y="2134441"/>
            <a:chExt cx="5010044" cy="814305"/>
          </a:xfrm>
        </p:grpSpPr>
        <p:sp>
          <p:nvSpPr>
            <p:cNvPr id="10" name="椭圆 9"/>
            <p:cNvSpPr/>
            <p:nvPr/>
          </p:nvSpPr>
          <p:spPr>
            <a:xfrm>
              <a:off x="7353708" y="2272099"/>
              <a:ext cx="676647" cy="676647"/>
            </a:xfrm>
            <a:prstGeom prst="ellipse">
              <a:avLst/>
            </a:prstGeom>
            <a:solidFill>
              <a:srgbClr val="00785C">
                <a:alpha val="90000"/>
              </a:srgb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b"/>
            <a:lstStyle/>
            <a:p>
              <a:pPr algn="ctr"/>
              <a:r>
                <a:rPr lang="en-US" altLang="zh-CN" sz="2800" dirty="0"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01</a:t>
              </a:r>
              <a:endParaRPr lang="zh-CN" altLang="en-US" sz="2800" dirty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8310262" y="2134441"/>
              <a:ext cx="4053490" cy="767113"/>
              <a:chOff x="5258207" y="2737444"/>
              <a:chExt cx="4053490" cy="767113"/>
            </a:xfrm>
          </p:grpSpPr>
          <p:sp>
            <p:nvSpPr>
              <p:cNvPr id="61" name="文本框 60"/>
              <p:cNvSpPr txBox="1"/>
              <p:nvPr/>
            </p:nvSpPr>
            <p:spPr>
              <a:xfrm>
                <a:off x="5258207" y="2737444"/>
                <a:ext cx="3483739" cy="597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功能介绍</a:t>
                </a: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03E0C68-DA60-417A-94AF-3E2A39D1D51A}"/>
                  </a:ext>
                </a:extLst>
              </p:cNvPr>
              <p:cNvSpPr txBox="1"/>
              <p:nvPr/>
            </p:nvSpPr>
            <p:spPr>
              <a:xfrm>
                <a:off x="5312008" y="3258336"/>
                <a:ext cx="399968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parajita" panose="020B0604020202020204" pitchFamily="34" charset="0"/>
                    <a:sym typeface="+mn-lt"/>
                  </a:rPr>
                  <a:t>Brief Introduction to the functions</a:t>
                </a:r>
              </a:p>
            </p:txBody>
          </p:sp>
        </p:grpSp>
      </p:grpSp>
      <p:sp>
        <p:nvSpPr>
          <p:cNvPr id="63" name="文本框 62"/>
          <p:cNvSpPr txBox="1"/>
          <p:nvPr/>
        </p:nvSpPr>
        <p:spPr>
          <a:xfrm rot="18900000">
            <a:off x="-276565" y="1456371"/>
            <a:ext cx="4557159" cy="106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5400" b="1" dirty="0">
                <a:solidFill>
                  <a:srgbClr val="282B3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CONTENTS</a:t>
            </a:r>
            <a:endParaRPr lang="zh-CN" altLang="en-US" sz="5400" b="1" dirty="0">
              <a:solidFill>
                <a:srgbClr val="282B3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7344338" y="3104839"/>
            <a:ext cx="5010044" cy="768139"/>
            <a:chOff x="7353708" y="2180607"/>
            <a:chExt cx="5010044" cy="768139"/>
          </a:xfrm>
        </p:grpSpPr>
        <p:sp>
          <p:nvSpPr>
            <p:cNvPr id="101" name="椭圆 100"/>
            <p:cNvSpPr/>
            <p:nvPr/>
          </p:nvSpPr>
          <p:spPr>
            <a:xfrm>
              <a:off x="7353708" y="2272099"/>
              <a:ext cx="676647" cy="676647"/>
            </a:xfrm>
            <a:prstGeom prst="ellipse">
              <a:avLst/>
            </a:prstGeom>
            <a:solidFill>
              <a:srgbClr val="26A284">
                <a:alpha val="90000"/>
              </a:srgb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b"/>
            <a:lstStyle/>
            <a:p>
              <a:pPr algn="ctr"/>
              <a:r>
                <a:rPr lang="en-US" altLang="zh-CN" sz="2800" dirty="0"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02</a:t>
              </a:r>
              <a:endParaRPr lang="zh-CN" altLang="en-US" sz="2800" dirty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8310262" y="2180607"/>
              <a:ext cx="4053490" cy="767113"/>
              <a:chOff x="5258207" y="2783610"/>
              <a:chExt cx="4053490" cy="767113"/>
            </a:xfrm>
          </p:grpSpPr>
          <p:sp>
            <p:nvSpPr>
              <p:cNvPr id="103" name="文本框 102"/>
              <p:cNvSpPr txBox="1"/>
              <p:nvPr/>
            </p:nvSpPr>
            <p:spPr>
              <a:xfrm>
                <a:off x="5258207" y="2783610"/>
                <a:ext cx="3555747" cy="597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动效展示与功能测试</a:t>
                </a: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503E0C68-DA60-417A-94AF-3E2A39D1D51A}"/>
                  </a:ext>
                </a:extLst>
              </p:cNvPr>
              <p:cNvSpPr txBox="1"/>
              <p:nvPr/>
            </p:nvSpPr>
            <p:spPr>
              <a:xfrm>
                <a:off x="5312008" y="3304502"/>
                <a:ext cx="399968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parajita" panose="020B0604020202020204" pitchFamily="34" charset="0"/>
                    <a:sym typeface="+mn-lt"/>
                  </a:rPr>
                  <a:t>Dynamic Effects and the Testing of the Application</a:t>
                </a:r>
              </a:p>
            </p:txBody>
          </p:sp>
        </p:grpSp>
      </p:grpSp>
      <p:grpSp>
        <p:nvGrpSpPr>
          <p:cNvPr id="105" name="组合 104"/>
          <p:cNvGrpSpPr/>
          <p:nvPr/>
        </p:nvGrpSpPr>
        <p:grpSpPr>
          <a:xfrm>
            <a:off x="7344338" y="4265487"/>
            <a:ext cx="5010044" cy="767113"/>
            <a:chOff x="7353708" y="2181633"/>
            <a:chExt cx="5010044" cy="767113"/>
          </a:xfrm>
        </p:grpSpPr>
        <p:sp>
          <p:nvSpPr>
            <p:cNvPr id="106" name="椭圆 105"/>
            <p:cNvSpPr/>
            <p:nvPr/>
          </p:nvSpPr>
          <p:spPr>
            <a:xfrm>
              <a:off x="7353708" y="2272099"/>
              <a:ext cx="676647" cy="676647"/>
            </a:xfrm>
            <a:prstGeom prst="ellipse">
              <a:avLst/>
            </a:prstGeom>
            <a:solidFill>
              <a:srgbClr val="00785C">
                <a:alpha val="90000"/>
              </a:srgb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b"/>
            <a:lstStyle/>
            <a:p>
              <a:pPr algn="ctr"/>
              <a:r>
                <a:rPr lang="en-US" altLang="zh-CN" sz="2800" dirty="0"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03</a:t>
              </a:r>
              <a:endParaRPr lang="zh-CN" altLang="en-US" sz="2800" dirty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8310263" y="2181633"/>
              <a:ext cx="4053489" cy="767113"/>
              <a:chOff x="5258208" y="2784636"/>
              <a:chExt cx="4053489" cy="767113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5258208" y="2784636"/>
                <a:ext cx="3555746" cy="597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使用反馈与改进方案</a:t>
                </a: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503E0C68-DA60-417A-94AF-3E2A39D1D51A}"/>
                  </a:ext>
                </a:extLst>
              </p:cNvPr>
              <p:cNvSpPr txBox="1"/>
              <p:nvPr/>
            </p:nvSpPr>
            <p:spPr>
              <a:xfrm>
                <a:off x="5312008" y="3305528"/>
                <a:ext cx="399968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parajita" panose="020B0604020202020204" pitchFamily="34" charset="0"/>
                    <a:sym typeface="+mn-lt"/>
                  </a:rPr>
                  <a:t>Feedbacks from Users and the improvement</a:t>
                </a:r>
              </a:p>
            </p:txBody>
          </p:sp>
        </p:grpSp>
      </p:grpSp>
      <p:grpSp>
        <p:nvGrpSpPr>
          <p:cNvPr id="110" name="组合 109"/>
          <p:cNvGrpSpPr/>
          <p:nvPr/>
        </p:nvGrpSpPr>
        <p:grpSpPr>
          <a:xfrm>
            <a:off x="7344338" y="5426135"/>
            <a:ext cx="5010044" cy="767113"/>
            <a:chOff x="7353708" y="2182659"/>
            <a:chExt cx="5010044" cy="767113"/>
          </a:xfrm>
        </p:grpSpPr>
        <p:sp>
          <p:nvSpPr>
            <p:cNvPr id="111" name="椭圆 110"/>
            <p:cNvSpPr/>
            <p:nvPr/>
          </p:nvSpPr>
          <p:spPr>
            <a:xfrm>
              <a:off x="7353708" y="2272099"/>
              <a:ext cx="676647" cy="676647"/>
            </a:xfrm>
            <a:prstGeom prst="ellipse">
              <a:avLst/>
            </a:prstGeom>
            <a:solidFill>
              <a:srgbClr val="26A284">
                <a:alpha val="90000"/>
              </a:srgb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b"/>
            <a:lstStyle/>
            <a:p>
              <a:pPr algn="ctr"/>
              <a:r>
                <a:rPr lang="en-US" altLang="zh-CN" sz="2800" dirty="0"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04</a:t>
              </a:r>
              <a:endParaRPr lang="zh-CN" altLang="en-US" sz="2800" dirty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grpSp>
          <p:nvGrpSpPr>
            <p:cNvPr id="112" name="组合 111"/>
            <p:cNvGrpSpPr/>
            <p:nvPr/>
          </p:nvGrpSpPr>
          <p:grpSpPr>
            <a:xfrm>
              <a:off x="8310263" y="2182659"/>
              <a:ext cx="4053489" cy="767113"/>
              <a:chOff x="5258208" y="2785662"/>
              <a:chExt cx="4053489" cy="767113"/>
            </a:xfrm>
          </p:grpSpPr>
          <p:sp>
            <p:nvSpPr>
              <p:cNvPr id="113" name="文本框 112"/>
              <p:cNvSpPr txBox="1"/>
              <p:nvPr/>
            </p:nvSpPr>
            <p:spPr>
              <a:xfrm>
                <a:off x="5258208" y="2785662"/>
                <a:ext cx="2936672" cy="598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25400" dist="25400" dir="2700000" algn="tl">
                        <a:srgbClr val="000000">
                          <a:alpha val="25000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  <a:cs typeface="+mn-ea"/>
                    <a:sym typeface="+mn-lt"/>
                  </a:rPr>
                  <a:t>总结陈述</a:t>
                </a:r>
              </a:p>
            </p:txBody>
          </p: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503E0C68-DA60-417A-94AF-3E2A39D1D51A}"/>
                  </a:ext>
                </a:extLst>
              </p:cNvPr>
              <p:cNvSpPr txBox="1"/>
              <p:nvPr/>
            </p:nvSpPr>
            <p:spPr>
              <a:xfrm>
                <a:off x="5312008" y="3306554"/>
                <a:ext cx="399968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solidFill>
                      <a:schemeClr val="bg1">
                        <a:lumMod val="6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parajita" panose="020B0604020202020204" pitchFamily="34" charset="0"/>
                    <a:sym typeface="+mn-lt"/>
                  </a:rPr>
                  <a:t>Summary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4515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 animBg="1"/>
      <p:bldP spid="38" grpId="0" animBg="1"/>
      <p:bldP spid="4" grpId="0" animBg="1"/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2700000">
            <a:off x="9349751" y="54562"/>
            <a:ext cx="6789420" cy="6789420"/>
          </a:xfrm>
          <a:prstGeom prst="roundRect">
            <a:avLst/>
          </a:prstGeom>
          <a:solidFill>
            <a:srgbClr val="00785C"/>
          </a:solidFill>
          <a:ln>
            <a:noFill/>
          </a:ln>
          <a:effectLst>
            <a:outerShdw blurRad="508000" dist="2540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63712" y="2916599"/>
            <a:ext cx="5887013" cy="116281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功能介绍</a:t>
            </a:r>
          </a:p>
        </p:txBody>
      </p:sp>
      <p:sp>
        <p:nvSpPr>
          <p:cNvPr id="23" name="矩形 22"/>
          <p:cNvSpPr/>
          <p:nvPr/>
        </p:nvSpPr>
        <p:spPr>
          <a:xfrm>
            <a:off x="718243" y="2353909"/>
            <a:ext cx="5887013" cy="5464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b="1" dirty="0">
                <a:solidFill>
                  <a:srgbClr val="00785C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PART ONE</a:t>
            </a:r>
          </a:p>
        </p:txBody>
      </p:sp>
      <p:sp>
        <p:nvSpPr>
          <p:cNvPr id="24" name="矩形 23"/>
          <p:cNvSpPr/>
          <p:nvPr/>
        </p:nvSpPr>
        <p:spPr>
          <a:xfrm>
            <a:off x="732269" y="4038601"/>
            <a:ext cx="5176173" cy="61369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Brief Introduction to the functions</a:t>
            </a: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in the Application</a:t>
            </a:r>
          </a:p>
        </p:txBody>
      </p:sp>
      <p:sp>
        <p:nvSpPr>
          <p:cNvPr id="25" name="圆角矩形 24"/>
          <p:cNvSpPr/>
          <p:nvPr/>
        </p:nvSpPr>
        <p:spPr>
          <a:xfrm rot="2700000">
            <a:off x="10223946" y="948637"/>
            <a:ext cx="5001274" cy="5001272"/>
          </a:xfrm>
          <a:prstGeom prst="roundRect">
            <a:avLst>
              <a:gd name="adj" fmla="val 9596"/>
            </a:avLst>
          </a:prstGeom>
          <a:blipFill dpi="0" rotWithShape="0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6356" r="-13536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453807" y="2223501"/>
            <a:ext cx="2451542" cy="2451542"/>
            <a:chOff x="7522388" y="2223501"/>
            <a:chExt cx="2451542" cy="2451542"/>
          </a:xfrm>
        </p:grpSpPr>
        <p:sp>
          <p:nvSpPr>
            <p:cNvPr id="29" name="圆角矩形 28"/>
            <p:cNvSpPr/>
            <p:nvPr/>
          </p:nvSpPr>
          <p:spPr>
            <a:xfrm rot="2700000">
              <a:off x="7522388" y="2223501"/>
              <a:ext cx="2451542" cy="2451542"/>
            </a:xfrm>
            <a:prstGeom prst="roundRect">
              <a:avLst>
                <a:gd name="adj" fmla="val 95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10800000" algn="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682443" y="2407645"/>
              <a:ext cx="1962561" cy="195745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15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01</a:t>
              </a:r>
            </a:p>
          </p:txBody>
        </p:sp>
      </p:grpSp>
      <p:cxnSp>
        <p:nvCxnSpPr>
          <p:cNvPr id="31" name="直接连接符 30"/>
          <p:cNvCxnSpPr/>
          <p:nvPr/>
        </p:nvCxnSpPr>
        <p:spPr>
          <a:xfrm flipH="1" flipV="1">
            <a:off x="11078169" y="5408544"/>
            <a:ext cx="1666292" cy="1599862"/>
          </a:xfrm>
          <a:prstGeom prst="line">
            <a:avLst/>
          </a:prstGeom>
          <a:ln w="177800">
            <a:solidFill>
              <a:schemeClr val="bg1"/>
            </a:soli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10855625" y="321224"/>
            <a:ext cx="1445724" cy="1403589"/>
          </a:xfrm>
          <a:prstGeom prst="line">
            <a:avLst/>
          </a:prstGeom>
          <a:ln w="177800">
            <a:solidFill>
              <a:schemeClr val="bg1"/>
            </a:soli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39416" y="5170009"/>
            <a:ext cx="715617" cy="0"/>
          </a:xfrm>
          <a:prstGeom prst="line">
            <a:avLst/>
          </a:prstGeom>
          <a:ln w="38100">
            <a:solidFill>
              <a:srgbClr val="00785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0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7.40741E-7 L 0.06862 7.40741E-7 " pathEditMode="relative" rAng="0" ptsTypes="AA">
                                          <p:cBhvr>
                                            <p:cTn id="16" dur="1000" spd="-100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7.40741E-7 L -0.0806 7.40741E-7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6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 p14:presetBounceEnd="40000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2" grpId="0"/>
          <p:bldP spid="23" grpId="0"/>
          <p:bldP spid="24" grpId="0"/>
          <p:bldP spid="25" grpId="0" animBg="1"/>
          <p:bldP spid="2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7.40741E-7 L 0.06862 7.40741E-7 " pathEditMode="relative" rAng="0" ptsTypes="AA">
                                          <p:cBhvr>
                                            <p:cTn id="16" dur="1000" spd="-100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7.40741E-7 L -0.0806 7.40741E-7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6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2" grpId="0"/>
          <p:bldP spid="23" grpId="0"/>
          <p:bldP spid="24" grpId="0"/>
          <p:bldP spid="25" grpId="0" animBg="1"/>
          <p:bldP spid="25" grpId="1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4E4779AF-C97F-466C-B91B-3B9D6F2B51D9}"/>
              </a:ext>
            </a:extLst>
          </p:cNvPr>
          <p:cNvGrpSpPr/>
          <p:nvPr/>
        </p:nvGrpSpPr>
        <p:grpSpPr>
          <a:xfrm>
            <a:off x="7327038" y="3744322"/>
            <a:ext cx="2542817" cy="2287390"/>
            <a:chOff x="7104112" y="6743999"/>
            <a:chExt cx="2542817" cy="2287390"/>
          </a:xfrm>
        </p:grpSpPr>
        <p:sp>
          <p:nvSpPr>
            <p:cNvPr id="33" name="矩形 32"/>
            <p:cNvSpPr/>
            <p:nvPr/>
          </p:nvSpPr>
          <p:spPr bwMode="auto">
            <a:xfrm>
              <a:off x="7104112" y="6743999"/>
              <a:ext cx="2542817" cy="2263571"/>
            </a:xfrm>
            <a:prstGeom prst="rect">
              <a:avLst/>
            </a:prstGeom>
            <a:noFill/>
            <a:ln w="101600">
              <a:solidFill>
                <a:srgbClr val="0A745A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altLang="zh-CN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>
            <a:xfrm>
              <a:off x="7306210" y="6888565"/>
              <a:ext cx="486695" cy="2142824"/>
            </a:xfrm>
            <a:prstGeom prst="rect">
              <a:avLst/>
            </a:prstGeom>
          </p:spPr>
          <p:txBody>
            <a:bodyPr vert="horz" lIns="3600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bg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auto">
                <a:lnSpc>
                  <a:spcPct val="100000"/>
                </a:lnSpc>
                <a:spcAft>
                  <a:spcPts val="0"/>
                </a:spcAft>
              </a:pPr>
              <a:r>
                <a:rPr lang="zh-CN" altLang="en-US" b="1" dirty="0">
                  <a:solidFill>
                    <a:srgbClr val="01063E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界面展示</a:t>
              </a:r>
              <a:endParaRPr lang="en-US" altLang="zh-CN" b="1" dirty="0">
                <a:solidFill>
                  <a:srgbClr val="01063E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0" name="等腰三角形 9"/>
            <p:cNvSpPr/>
            <p:nvPr/>
          </p:nvSpPr>
          <p:spPr bwMode="auto">
            <a:xfrm rot="5400000">
              <a:off x="7992426" y="8589358"/>
              <a:ext cx="186616" cy="235052"/>
            </a:xfrm>
            <a:prstGeom prst="triangle">
              <a:avLst/>
            </a:prstGeom>
            <a:solidFill>
              <a:srgbClr val="218E7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dirty="0">
                <a:solidFill>
                  <a:srgbClr val="01795D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F211506-2F3F-4292-9045-0E7B9AD62636}"/>
              </a:ext>
            </a:extLst>
          </p:cNvPr>
          <p:cNvGrpSpPr/>
          <p:nvPr/>
        </p:nvGrpSpPr>
        <p:grpSpPr>
          <a:xfrm>
            <a:off x="6978381" y="992295"/>
            <a:ext cx="5504055" cy="5504055"/>
            <a:chOff x="-6182060" y="-637045"/>
            <a:chExt cx="6352045" cy="635204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973D247-CC85-4CCC-AC51-465639F6D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50670" y="-387424"/>
              <a:ext cx="2689266" cy="582674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0382AC3-FBB3-4B11-BFD8-652FAAF34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182060" y="-637045"/>
              <a:ext cx="6352045" cy="6352045"/>
            </a:xfrm>
            <a:prstGeom prst="rect">
              <a:avLst/>
            </a:prstGeom>
          </p:spPr>
        </p:pic>
      </p:grpSp>
      <p:grpSp>
        <p:nvGrpSpPr>
          <p:cNvPr id="4" name="Group 14"/>
          <p:cNvGrpSpPr/>
          <p:nvPr/>
        </p:nvGrpSpPr>
        <p:grpSpPr>
          <a:xfrm>
            <a:off x="1548628" y="1694816"/>
            <a:ext cx="5404792" cy="1522699"/>
            <a:chOff x="7531057" y="1432788"/>
            <a:chExt cx="3981895" cy="1522699"/>
          </a:xfrm>
        </p:grpSpPr>
        <p:sp>
          <p:nvSpPr>
            <p:cNvPr id="5" name="TextBox 15"/>
            <p:cNvSpPr txBox="1"/>
            <p:nvPr/>
          </p:nvSpPr>
          <p:spPr>
            <a:xfrm>
              <a:off x="7531057" y="1432788"/>
              <a:ext cx="1255808" cy="441916"/>
            </a:xfrm>
            <a:prstGeom prst="rect">
              <a:avLst/>
            </a:prstGeom>
            <a:noFill/>
          </p:spPr>
          <p:txBody>
            <a:bodyPr wrap="none" lIns="36000" rIns="36000" rtlCol="0">
              <a:spAutoFit/>
            </a:bodyPr>
            <a:lstStyle/>
            <a:p>
              <a:pPr fontAlgn="auto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APP </a:t>
              </a:r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设计风格</a:t>
              </a:r>
              <a:endPara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" name="TextBox 16"/>
            <p:cNvSpPr txBox="1"/>
            <p:nvPr/>
          </p:nvSpPr>
          <p:spPr>
            <a:xfrm>
              <a:off x="7531057" y="1850761"/>
              <a:ext cx="3981895" cy="1104726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fontAlgn="auto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我们的</a:t>
              </a:r>
              <a:r>
                <a:rPr lang="en-US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APP</a:t>
              </a:r>
              <a:r>
                <a:rPr lang="zh-CN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的主题色调为碧玉绿与白色混搭，灵感源自于</a:t>
              </a:r>
              <a:r>
                <a:rPr lang="en-US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APP</a:t>
              </a:r>
              <a:r>
                <a:rPr lang="zh-CN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的名称琢玉，因此总体的配色风格与玉的颜色一致。</a:t>
              </a:r>
              <a:endPara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7" name="Group 14"/>
          <p:cNvGrpSpPr/>
          <p:nvPr/>
        </p:nvGrpSpPr>
        <p:grpSpPr>
          <a:xfrm>
            <a:off x="1548627" y="3708896"/>
            <a:ext cx="5404792" cy="1863690"/>
            <a:chOff x="7531057" y="1432788"/>
            <a:chExt cx="3822743" cy="1863690"/>
          </a:xfrm>
        </p:grpSpPr>
        <p:sp>
          <p:nvSpPr>
            <p:cNvPr id="8" name="TextBox 15"/>
            <p:cNvSpPr txBox="1"/>
            <p:nvPr/>
          </p:nvSpPr>
          <p:spPr>
            <a:xfrm>
              <a:off x="7531057" y="1432788"/>
              <a:ext cx="1098625" cy="441916"/>
            </a:xfrm>
            <a:prstGeom prst="rect">
              <a:avLst/>
            </a:prstGeom>
            <a:noFill/>
          </p:spPr>
          <p:txBody>
            <a:bodyPr wrap="none" lIns="36000" rIns="36000" rtlCol="0">
              <a:spAutoFit/>
            </a:bodyPr>
            <a:lstStyle/>
            <a:p>
              <a:pPr fontAlgn="auto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数据存储</a:t>
              </a:r>
              <a:endPara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" name="TextBox 16"/>
            <p:cNvSpPr txBox="1"/>
            <p:nvPr/>
          </p:nvSpPr>
          <p:spPr>
            <a:xfrm>
              <a:off x="7531057" y="1850761"/>
              <a:ext cx="3822743" cy="1445717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>
              <a:defPPr>
                <a:defRPr lang="zh-CN"/>
              </a:defPPr>
              <a:lvl1pPr fontAlgn="auto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 sz="180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defRPr>
              </a:lvl1pPr>
            </a:lstStyle>
            <a:p>
              <a:r>
                <a:rPr lang="zh-CN" altLang="en-US" dirty="0">
                  <a:highlight>
                    <a:srgbClr val="FFFF00"/>
                  </a:highlight>
                  <a:sym typeface="+mn-lt"/>
                </a:rPr>
                <a:t>采用云端存储与本地存储的方式。</a:t>
              </a:r>
              <a:r>
                <a:rPr lang="zh-CN" altLang="en-US" dirty="0">
                  <a:sym typeface="+mn-lt"/>
                </a:rPr>
                <a:t>通过云服务器后端进行存储，与本地存储相比，虽然难度较高，但是能够很好地提高数据的安全性，因此大多数功能还是选择了在云服务器存储用户数据。</a:t>
              </a:r>
              <a:endParaRPr lang="en-US" altLang="zh-CN" dirty="0">
                <a:sym typeface="+mn-lt"/>
              </a:endParaRPr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>
          <a:xfrm>
            <a:off x="11325922" y="609600"/>
            <a:ext cx="486695" cy="653439"/>
          </a:xfrm>
          <a:prstGeom prst="rect">
            <a:avLst/>
          </a:prstGeom>
        </p:spPr>
        <p:txBody>
          <a:bodyPr vert="horz" lIns="3600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altLang="zh-CN" sz="4400" b="1" dirty="0">
                <a:solidFill>
                  <a:srgbClr val="00785C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+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1BF42FE-1884-41CA-9551-899DF0D98FE3}"/>
              </a:ext>
            </a:extLst>
          </p:cNvPr>
          <p:cNvGrpSpPr/>
          <p:nvPr/>
        </p:nvGrpSpPr>
        <p:grpSpPr>
          <a:xfrm>
            <a:off x="1350149" y="407520"/>
            <a:ext cx="5603270" cy="804996"/>
            <a:chOff x="3320581" y="694122"/>
            <a:chExt cx="5603270" cy="804996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07B452A-A9D8-4639-9A6F-92E053C5C8D3}"/>
                </a:ext>
              </a:extLst>
            </p:cNvPr>
            <p:cNvSpPr txBox="1"/>
            <p:nvPr/>
          </p:nvSpPr>
          <p:spPr>
            <a:xfrm>
              <a:off x="3320581" y="69412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功能介绍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EEB7DC4-7147-4D9A-BCFF-2855A899625E}"/>
                </a:ext>
              </a:extLst>
            </p:cNvPr>
            <p:cNvSpPr txBox="1"/>
            <p:nvPr/>
          </p:nvSpPr>
          <p:spPr>
            <a:xfrm>
              <a:off x="3320581" y="1203973"/>
              <a:ext cx="5603270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整体介绍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C72EF46-7EAB-46B4-9B5D-D586722C3C48}"/>
              </a:ext>
            </a:extLst>
          </p:cNvPr>
          <p:cNvGrpSpPr/>
          <p:nvPr/>
        </p:nvGrpSpPr>
        <p:grpSpPr>
          <a:xfrm>
            <a:off x="551384" y="548004"/>
            <a:ext cx="537440" cy="537440"/>
            <a:chOff x="1126772" y="548004"/>
            <a:chExt cx="537440" cy="537440"/>
          </a:xfrm>
        </p:grpSpPr>
        <p:sp>
          <p:nvSpPr>
            <p:cNvPr id="27" name="Shape 644">
              <a:extLst>
                <a:ext uri="{FF2B5EF4-FFF2-40B4-BE49-F238E27FC236}">
                  <a16:creationId xmlns:a16="http://schemas.microsoft.com/office/drawing/2014/main" id="{D268C6EB-FC96-47C8-8E0C-77D9B40F77CD}"/>
                </a:ext>
              </a:extLst>
            </p:cNvPr>
            <p:cNvSpPr/>
            <p:nvPr/>
          </p:nvSpPr>
          <p:spPr>
            <a:xfrm rot="8100000" flipH="1">
              <a:off x="1126772" y="548004"/>
              <a:ext cx="537440" cy="537440"/>
            </a:xfrm>
            <a:prstGeom prst="roundRect">
              <a:avLst>
                <a:gd name="adj" fmla="val 25760"/>
              </a:avLst>
            </a:prstGeom>
            <a:solidFill>
              <a:srgbClr val="119274"/>
            </a:solidFill>
            <a:ln w="12700">
              <a:noFill/>
              <a:miter lim="400000"/>
            </a:ln>
            <a:effectLst>
              <a:outerShdw blurRad="50800" dist="127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25400" tIns="25400" rIns="25400" bIns="254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160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3542E73-3DF7-4EE7-BB8B-659AC8948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48" y="601281"/>
              <a:ext cx="309873" cy="4308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800" b="1" cap="all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763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 41"/>
          <p:cNvSpPr/>
          <p:nvPr/>
        </p:nvSpPr>
        <p:spPr>
          <a:xfrm>
            <a:off x="954300" y="3578717"/>
            <a:ext cx="889808" cy="987664"/>
          </a:xfrm>
          <a:custGeom>
            <a:avLst/>
            <a:gdLst>
              <a:gd name="connsiteX0" fmla="*/ 1460180 w 2920360"/>
              <a:gd name="connsiteY0" fmla="*/ 0 h 3241526"/>
              <a:gd name="connsiteX1" fmla="*/ 1620290 w 2920360"/>
              <a:gd name="connsiteY1" fmla="*/ 42589 h 3241526"/>
              <a:gd name="connsiteX2" fmla="*/ 2760176 w 2920360"/>
              <a:gd name="connsiteY2" fmla="*/ 694444 h 3241526"/>
              <a:gd name="connsiteX3" fmla="*/ 2877272 w 2920360"/>
              <a:gd name="connsiteY3" fmla="*/ 810381 h 3241526"/>
              <a:gd name="connsiteX4" fmla="*/ 2920286 w 2920360"/>
              <a:gd name="connsiteY4" fmla="*/ 958261 h 3241526"/>
              <a:gd name="connsiteX5" fmla="*/ 2920286 w 2920360"/>
              <a:gd name="connsiteY5" fmla="*/ 2266702 h 3241526"/>
              <a:gd name="connsiteX6" fmla="*/ 2877272 w 2920360"/>
              <a:gd name="connsiteY6" fmla="*/ 2431145 h 3241526"/>
              <a:gd name="connsiteX7" fmla="*/ 2763761 w 2920360"/>
              <a:gd name="connsiteY7" fmla="*/ 2544716 h 3241526"/>
              <a:gd name="connsiteX8" fmla="*/ 1623875 w 2920360"/>
              <a:gd name="connsiteY8" fmla="*/ 3196571 h 3241526"/>
              <a:gd name="connsiteX9" fmla="*/ 1460180 w 2920360"/>
              <a:gd name="connsiteY9" fmla="*/ 3241526 h 3241526"/>
              <a:gd name="connsiteX10" fmla="*/ 1295291 w 2920360"/>
              <a:gd name="connsiteY10" fmla="*/ 3195388 h 3241526"/>
              <a:gd name="connsiteX11" fmla="*/ 155404 w 2920360"/>
              <a:gd name="connsiteY11" fmla="*/ 2544716 h 3241526"/>
              <a:gd name="connsiteX12" fmla="*/ 41893 w 2920360"/>
              <a:gd name="connsiteY12" fmla="*/ 2431145 h 3241526"/>
              <a:gd name="connsiteX13" fmla="*/ 74 w 2920360"/>
              <a:gd name="connsiteY13" fmla="*/ 2269068 h 3241526"/>
              <a:gd name="connsiteX14" fmla="*/ 74 w 2920360"/>
              <a:gd name="connsiteY14" fmla="*/ 965359 h 3241526"/>
              <a:gd name="connsiteX15" fmla="*/ 41893 w 2920360"/>
              <a:gd name="connsiteY15" fmla="*/ 810381 h 3241526"/>
              <a:gd name="connsiteX16" fmla="*/ 156599 w 2920360"/>
              <a:gd name="connsiteY16" fmla="*/ 696810 h 3241526"/>
              <a:gd name="connsiteX17" fmla="*/ 1301265 w 2920360"/>
              <a:gd name="connsiteY17" fmla="*/ 42589 h 3241526"/>
              <a:gd name="connsiteX18" fmla="*/ 1460180 w 2920360"/>
              <a:gd name="connsiteY18" fmla="*/ 0 h 324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20360" h="3241526">
                <a:moveTo>
                  <a:pt x="1460180" y="0"/>
                </a:moveTo>
                <a:cubicBezTo>
                  <a:pt x="1518728" y="0"/>
                  <a:pt x="1572496" y="15379"/>
                  <a:pt x="1620290" y="42589"/>
                </a:cubicBezTo>
                <a:lnTo>
                  <a:pt x="2760176" y="694444"/>
                </a:lnTo>
                <a:cubicBezTo>
                  <a:pt x="2806776" y="721653"/>
                  <a:pt x="2848595" y="760694"/>
                  <a:pt x="2877272" y="810381"/>
                </a:cubicBezTo>
                <a:cubicBezTo>
                  <a:pt x="2904753" y="856520"/>
                  <a:pt x="2919091" y="907391"/>
                  <a:pt x="2920286" y="958261"/>
                </a:cubicBezTo>
                <a:lnTo>
                  <a:pt x="2920286" y="2266702"/>
                </a:lnTo>
                <a:cubicBezTo>
                  <a:pt x="2921481" y="2322305"/>
                  <a:pt x="2908338" y="2379091"/>
                  <a:pt x="2877272" y="2431145"/>
                </a:cubicBezTo>
                <a:cubicBezTo>
                  <a:pt x="2849790" y="2479649"/>
                  <a:pt x="2810360" y="2518689"/>
                  <a:pt x="2763761" y="2544716"/>
                </a:cubicBezTo>
                <a:lnTo>
                  <a:pt x="1623875" y="3196571"/>
                </a:lnTo>
                <a:cubicBezTo>
                  <a:pt x="1576081" y="3224964"/>
                  <a:pt x="1519923" y="3241526"/>
                  <a:pt x="1460180" y="3241526"/>
                </a:cubicBezTo>
                <a:cubicBezTo>
                  <a:pt x="1399243" y="3241526"/>
                  <a:pt x="1343085" y="3224964"/>
                  <a:pt x="1295291" y="3195388"/>
                </a:cubicBezTo>
                <a:lnTo>
                  <a:pt x="155404" y="2544716"/>
                </a:lnTo>
                <a:cubicBezTo>
                  <a:pt x="110000" y="2517506"/>
                  <a:pt x="70570" y="2479649"/>
                  <a:pt x="41893" y="2431145"/>
                </a:cubicBezTo>
                <a:cubicBezTo>
                  <a:pt x="12022" y="2380274"/>
                  <a:pt x="-1121" y="2324671"/>
                  <a:pt x="74" y="2269068"/>
                </a:cubicBezTo>
                <a:lnTo>
                  <a:pt x="74" y="965359"/>
                </a:lnTo>
                <a:cubicBezTo>
                  <a:pt x="74" y="913306"/>
                  <a:pt x="13217" y="858886"/>
                  <a:pt x="41893" y="810381"/>
                </a:cubicBezTo>
                <a:cubicBezTo>
                  <a:pt x="70570" y="761877"/>
                  <a:pt x="110000" y="722836"/>
                  <a:pt x="156599" y="696810"/>
                </a:cubicBezTo>
                <a:lnTo>
                  <a:pt x="1301265" y="42589"/>
                </a:lnTo>
                <a:cubicBezTo>
                  <a:pt x="1347864" y="15379"/>
                  <a:pt x="1401633" y="0"/>
                  <a:pt x="1460180" y="0"/>
                </a:cubicBezTo>
                <a:close/>
              </a:path>
            </a:pathLst>
          </a:custGeom>
          <a:noFill/>
          <a:ln w="12700">
            <a:solidFill>
              <a:srgbClr val="26A2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43" name="任意多边形 42"/>
          <p:cNvSpPr/>
          <p:nvPr/>
        </p:nvSpPr>
        <p:spPr>
          <a:xfrm>
            <a:off x="4573667" y="3578717"/>
            <a:ext cx="889808" cy="987664"/>
          </a:xfrm>
          <a:custGeom>
            <a:avLst/>
            <a:gdLst>
              <a:gd name="connsiteX0" fmla="*/ 1460180 w 2920360"/>
              <a:gd name="connsiteY0" fmla="*/ 0 h 3241526"/>
              <a:gd name="connsiteX1" fmla="*/ 1620290 w 2920360"/>
              <a:gd name="connsiteY1" fmla="*/ 42589 h 3241526"/>
              <a:gd name="connsiteX2" fmla="*/ 2760176 w 2920360"/>
              <a:gd name="connsiteY2" fmla="*/ 694444 h 3241526"/>
              <a:gd name="connsiteX3" fmla="*/ 2877272 w 2920360"/>
              <a:gd name="connsiteY3" fmla="*/ 810381 h 3241526"/>
              <a:gd name="connsiteX4" fmla="*/ 2920286 w 2920360"/>
              <a:gd name="connsiteY4" fmla="*/ 958261 h 3241526"/>
              <a:gd name="connsiteX5" fmla="*/ 2920286 w 2920360"/>
              <a:gd name="connsiteY5" fmla="*/ 2266702 h 3241526"/>
              <a:gd name="connsiteX6" fmla="*/ 2877272 w 2920360"/>
              <a:gd name="connsiteY6" fmla="*/ 2431145 h 3241526"/>
              <a:gd name="connsiteX7" fmla="*/ 2763761 w 2920360"/>
              <a:gd name="connsiteY7" fmla="*/ 2544716 h 3241526"/>
              <a:gd name="connsiteX8" fmla="*/ 1623875 w 2920360"/>
              <a:gd name="connsiteY8" fmla="*/ 3196571 h 3241526"/>
              <a:gd name="connsiteX9" fmla="*/ 1460180 w 2920360"/>
              <a:gd name="connsiteY9" fmla="*/ 3241526 h 3241526"/>
              <a:gd name="connsiteX10" fmla="*/ 1295291 w 2920360"/>
              <a:gd name="connsiteY10" fmla="*/ 3195388 h 3241526"/>
              <a:gd name="connsiteX11" fmla="*/ 155404 w 2920360"/>
              <a:gd name="connsiteY11" fmla="*/ 2544716 h 3241526"/>
              <a:gd name="connsiteX12" fmla="*/ 41893 w 2920360"/>
              <a:gd name="connsiteY12" fmla="*/ 2431145 h 3241526"/>
              <a:gd name="connsiteX13" fmla="*/ 74 w 2920360"/>
              <a:gd name="connsiteY13" fmla="*/ 2269068 h 3241526"/>
              <a:gd name="connsiteX14" fmla="*/ 74 w 2920360"/>
              <a:gd name="connsiteY14" fmla="*/ 965359 h 3241526"/>
              <a:gd name="connsiteX15" fmla="*/ 41893 w 2920360"/>
              <a:gd name="connsiteY15" fmla="*/ 810381 h 3241526"/>
              <a:gd name="connsiteX16" fmla="*/ 156599 w 2920360"/>
              <a:gd name="connsiteY16" fmla="*/ 696810 h 3241526"/>
              <a:gd name="connsiteX17" fmla="*/ 1301265 w 2920360"/>
              <a:gd name="connsiteY17" fmla="*/ 42589 h 3241526"/>
              <a:gd name="connsiteX18" fmla="*/ 1460180 w 2920360"/>
              <a:gd name="connsiteY18" fmla="*/ 0 h 324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20360" h="3241526">
                <a:moveTo>
                  <a:pt x="1460180" y="0"/>
                </a:moveTo>
                <a:cubicBezTo>
                  <a:pt x="1518728" y="0"/>
                  <a:pt x="1572496" y="15379"/>
                  <a:pt x="1620290" y="42589"/>
                </a:cubicBezTo>
                <a:lnTo>
                  <a:pt x="2760176" y="694444"/>
                </a:lnTo>
                <a:cubicBezTo>
                  <a:pt x="2806776" y="721653"/>
                  <a:pt x="2848595" y="760694"/>
                  <a:pt x="2877272" y="810381"/>
                </a:cubicBezTo>
                <a:cubicBezTo>
                  <a:pt x="2904753" y="856520"/>
                  <a:pt x="2919091" y="907391"/>
                  <a:pt x="2920286" y="958261"/>
                </a:cubicBezTo>
                <a:lnTo>
                  <a:pt x="2920286" y="2266702"/>
                </a:lnTo>
                <a:cubicBezTo>
                  <a:pt x="2921481" y="2322305"/>
                  <a:pt x="2908338" y="2379091"/>
                  <a:pt x="2877272" y="2431145"/>
                </a:cubicBezTo>
                <a:cubicBezTo>
                  <a:pt x="2849790" y="2479649"/>
                  <a:pt x="2810360" y="2518689"/>
                  <a:pt x="2763761" y="2544716"/>
                </a:cubicBezTo>
                <a:lnTo>
                  <a:pt x="1623875" y="3196571"/>
                </a:lnTo>
                <a:cubicBezTo>
                  <a:pt x="1576081" y="3224964"/>
                  <a:pt x="1519923" y="3241526"/>
                  <a:pt x="1460180" y="3241526"/>
                </a:cubicBezTo>
                <a:cubicBezTo>
                  <a:pt x="1399243" y="3241526"/>
                  <a:pt x="1343085" y="3224964"/>
                  <a:pt x="1295291" y="3195388"/>
                </a:cubicBezTo>
                <a:lnTo>
                  <a:pt x="155404" y="2544716"/>
                </a:lnTo>
                <a:cubicBezTo>
                  <a:pt x="110000" y="2517506"/>
                  <a:pt x="70570" y="2479649"/>
                  <a:pt x="41893" y="2431145"/>
                </a:cubicBezTo>
                <a:cubicBezTo>
                  <a:pt x="12022" y="2380274"/>
                  <a:pt x="-1121" y="2324671"/>
                  <a:pt x="74" y="2269068"/>
                </a:cubicBezTo>
                <a:lnTo>
                  <a:pt x="74" y="965359"/>
                </a:lnTo>
                <a:cubicBezTo>
                  <a:pt x="74" y="913306"/>
                  <a:pt x="13217" y="858886"/>
                  <a:pt x="41893" y="810381"/>
                </a:cubicBezTo>
                <a:cubicBezTo>
                  <a:pt x="70570" y="761877"/>
                  <a:pt x="110000" y="722836"/>
                  <a:pt x="156599" y="696810"/>
                </a:cubicBezTo>
                <a:lnTo>
                  <a:pt x="1301265" y="42589"/>
                </a:lnTo>
                <a:cubicBezTo>
                  <a:pt x="1347864" y="15379"/>
                  <a:pt x="1401633" y="0"/>
                  <a:pt x="1460180" y="0"/>
                </a:cubicBezTo>
                <a:close/>
              </a:path>
            </a:pathLst>
          </a:custGeom>
          <a:noFill/>
          <a:ln w="12700">
            <a:solidFill>
              <a:srgbClr val="007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44" name="任意多边形 43"/>
          <p:cNvSpPr/>
          <p:nvPr/>
        </p:nvSpPr>
        <p:spPr>
          <a:xfrm>
            <a:off x="8193034" y="3574877"/>
            <a:ext cx="889808" cy="987664"/>
          </a:xfrm>
          <a:custGeom>
            <a:avLst/>
            <a:gdLst>
              <a:gd name="connsiteX0" fmla="*/ 1460180 w 2920360"/>
              <a:gd name="connsiteY0" fmla="*/ 0 h 3241526"/>
              <a:gd name="connsiteX1" fmla="*/ 1620290 w 2920360"/>
              <a:gd name="connsiteY1" fmla="*/ 42589 h 3241526"/>
              <a:gd name="connsiteX2" fmla="*/ 2760176 w 2920360"/>
              <a:gd name="connsiteY2" fmla="*/ 694444 h 3241526"/>
              <a:gd name="connsiteX3" fmla="*/ 2877272 w 2920360"/>
              <a:gd name="connsiteY3" fmla="*/ 810381 h 3241526"/>
              <a:gd name="connsiteX4" fmla="*/ 2920286 w 2920360"/>
              <a:gd name="connsiteY4" fmla="*/ 958261 h 3241526"/>
              <a:gd name="connsiteX5" fmla="*/ 2920286 w 2920360"/>
              <a:gd name="connsiteY5" fmla="*/ 2266702 h 3241526"/>
              <a:gd name="connsiteX6" fmla="*/ 2877272 w 2920360"/>
              <a:gd name="connsiteY6" fmla="*/ 2431145 h 3241526"/>
              <a:gd name="connsiteX7" fmla="*/ 2763761 w 2920360"/>
              <a:gd name="connsiteY7" fmla="*/ 2544716 h 3241526"/>
              <a:gd name="connsiteX8" fmla="*/ 1623875 w 2920360"/>
              <a:gd name="connsiteY8" fmla="*/ 3196571 h 3241526"/>
              <a:gd name="connsiteX9" fmla="*/ 1460180 w 2920360"/>
              <a:gd name="connsiteY9" fmla="*/ 3241526 h 3241526"/>
              <a:gd name="connsiteX10" fmla="*/ 1295291 w 2920360"/>
              <a:gd name="connsiteY10" fmla="*/ 3195388 h 3241526"/>
              <a:gd name="connsiteX11" fmla="*/ 155404 w 2920360"/>
              <a:gd name="connsiteY11" fmla="*/ 2544716 h 3241526"/>
              <a:gd name="connsiteX12" fmla="*/ 41893 w 2920360"/>
              <a:gd name="connsiteY12" fmla="*/ 2431145 h 3241526"/>
              <a:gd name="connsiteX13" fmla="*/ 74 w 2920360"/>
              <a:gd name="connsiteY13" fmla="*/ 2269068 h 3241526"/>
              <a:gd name="connsiteX14" fmla="*/ 74 w 2920360"/>
              <a:gd name="connsiteY14" fmla="*/ 965359 h 3241526"/>
              <a:gd name="connsiteX15" fmla="*/ 41893 w 2920360"/>
              <a:gd name="connsiteY15" fmla="*/ 810381 h 3241526"/>
              <a:gd name="connsiteX16" fmla="*/ 156599 w 2920360"/>
              <a:gd name="connsiteY16" fmla="*/ 696810 h 3241526"/>
              <a:gd name="connsiteX17" fmla="*/ 1301265 w 2920360"/>
              <a:gd name="connsiteY17" fmla="*/ 42589 h 3241526"/>
              <a:gd name="connsiteX18" fmla="*/ 1460180 w 2920360"/>
              <a:gd name="connsiteY18" fmla="*/ 0 h 324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20360" h="3241526">
                <a:moveTo>
                  <a:pt x="1460180" y="0"/>
                </a:moveTo>
                <a:cubicBezTo>
                  <a:pt x="1518728" y="0"/>
                  <a:pt x="1572496" y="15379"/>
                  <a:pt x="1620290" y="42589"/>
                </a:cubicBezTo>
                <a:lnTo>
                  <a:pt x="2760176" y="694444"/>
                </a:lnTo>
                <a:cubicBezTo>
                  <a:pt x="2806776" y="721653"/>
                  <a:pt x="2848595" y="760694"/>
                  <a:pt x="2877272" y="810381"/>
                </a:cubicBezTo>
                <a:cubicBezTo>
                  <a:pt x="2904753" y="856520"/>
                  <a:pt x="2919091" y="907391"/>
                  <a:pt x="2920286" y="958261"/>
                </a:cubicBezTo>
                <a:lnTo>
                  <a:pt x="2920286" y="2266702"/>
                </a:lnTo>
                <a:cubicBezTo>
                  <a:pt x="2921481" y="2322305"/>
                  <a:pt x="2908338" y="2379091"/>
                  <a:pt x="2877272" y="2431145"/>
                </a:cubicBezTo>
                <a:cubicBezTo>
                  <a:pt x="2849790" y="2479649"/>
                  <a:pt x="2810360" y="2518689"/>
                  <a:pt x="2763761" y="2544716"/>
                </a:cubicBezTo>
                <a:lnTo>
                  <a:pt x="1623875" y="3196571"/>
                </a:lnTo>
                <a:cubicBezTo>
                  <a:pt x="1576081" y="3224964"/>
                  <a:pt x="1519923" y="3241526"/>
                  <a:pt x="1460180" y="3241526"/>
                </a:cubicBezTo>
                <a:cubicBezTo>
                  <a:pt x="1399243" y="3241526"/>
                  <a:pt x="1343085" y="3224964"/>
                  <a:pt x="1295291" y="3195388"/>
                </a:cubicBezTo>
                <a:lnTo>
                  <a:pt x="155404" y="2544716"/>
                </a:lnTo>
                <a:cubicBezTo>
                  <a:pt x="110000" y="2517506"/>
                  <a:pt x="70570" y="2479649"/>
                  <a:pt x="41893" y="2431145"/>
                </a:cubicBezTo>
                <a:cubicBezTo>
                  <a:pt x="12022" y="2380274"/>
                  <a:pt x="-1121" y="2324671"/>
                  <a:pt x="74" y="2269068"/>
                </a:cubicBezTo>
                <a:lnTo>
                  <a:pt x="74" y="965359"/>
                </a:lnTo>
                <a:cubicBezTo>
                  <a:pt x="74" y="913306"/>
                  <a:pt x="13217" y="858886"/>
                  <a:pt x="41893" y="810381"/>
                </a:cubicBezTo>
                <a:cubicBezTo>
                  <a:pt x="70570" y="761877"/>
                  <a:pt x="110000" y="722836"/>
                  <a:pt x="156599" y="696810"/>
                </a:cubicBezTo>
                <a:lnTo>
                  <a:pt x="1301265" y="42589"/>
                </a:lnTo>
                <a:cubicBezTo>
                  <a:pt x="1347864" y="15379"/>
                  <a:pt x="1401633" y="0"/>
                  <a:pt x="1460180" y="0"/>
                </a:cubicBezTo>
                <a:close/>
              </a:path>
            </a:pathLst>
          </a:custGeom>
          <a:noFill/>
          <a:ln w="12700">
            <a:solidFill>
              <a:srgbClr val="26A2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7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2096616" y="2096137"/>
            <a:ext cx="1968883" cy="902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新用户可以通过注册获得登录平台的账户，已注册过的用户可以通过账号直接登录平台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80555" y="1727987"/>
            <a:ext cx="188789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注册与登录</a:t>
            </a:r>
          </a:p>
        </p:txBody>
      </p:sp>
      <p:sp>
        <p:nvSpPr>
          <p:cNvPr id="59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5782390" y="2097874"/>
            <a:ext cx="2130327" cy="9053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" panose="020B0500000000000000" pitchFamily="34" charset="-122"/>
                <a:cs typeface="+mn-ea"/>
                <a:sym typeface="+mn-lt"/>
              </a:rPr>
              <a:t>用户可以在个人信息页面进行修改自己的身份信息，可以修改为教师和家长，教师可以接单，家长可以发布订单。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782390" y="1727987"/>
            <a:ext cx="188789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身份识别与更改</a:t>
            </a:r>
          </a:p>
        </p:txBody>
      </p:sp>
      <p:sp>
        <p:nvSpPr>
          <p:cNvPr id="61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9392045" y="2097874"/>
            <a:ext cx="1852610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" panose="020B0500000000000000" pitchFamily="34" charset="-122"/>
                <a:cs typeface="+mn-ea"/>
                <a:sym typeface="+mn-lt"/>
              </a:rPr>
              <a:t>在该模块，用户可以浏览所有待接单的家教信息，选择是否要接单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392045" y="1727987"/>
            <a:ext cx="185351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接单广场</a:t>
            </a:r>
          </a:p>
        </p:txBody>
      </p:sp>
      <p:sp>
        <p:nvSpPr>
          <p:cNvPr id="63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2066112" y="3905215"/>
            <a:ext cx="1878825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" panose="020B0500000000000000" pitchFamily="34" charset="-122"/>
                <a:cs typeface="+mn-ea"/>
                <a:sym typeface="+mn-lt"/>
              </a:rPr>
              <a:t>发布用户可以通过该模块发布家教信息，提供给接单者选择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66112" y="3520103"/>
            <a:ext cx="16948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8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订单信息发布</a:t>
            </a:r>
          </a:p>
        </p:txBody>
      </p:sp>
      <p:sp>
        <p:nvSpPr>
          <p:cNvPr id="65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5767947" y="3905215"/>
            <a:ext cx="1958089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" panose="020B0500000000000000" pitchFamily="34" charset="-122"/>
                <a:cs typeface="+mn-ea"/>
                <a:sym typeface="+mn-lt"/>
              </a:rPr>
              <a:t>用户可以在此页面查询自己已发布，已接受和已完成的订单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767946" y="3520103"/>
            <a:ext cx="16927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8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订单管理功能</a:t>
            </a:r>
          </a:p>
        </p:txBody>
      </p:sp>
      <p:sp>
        <p:nvSpPr>
          <p:cNvPr id="67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9377602" y="3905215"/>
            <a:ext cx="1853241" cy="440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" panose="020B0500000000000000" pitchFamily="34" charset="-122"/>
                <a:cs typeface="+mn-ea"/>
                <a:sym typeface="+mn-lt"/>
              </a:rPr>
              <a:t>接单者可以和发布者进行实时信息交流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377602" y="3520103"/>
            <a:ext cx="12553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8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交流互动</a:t>
            </a:r>
          </a:p>
        </p:txBody>
      </p:sp>
      <p:sp>
        <p:nvSpPr>
          <p:cNvPr id="39" name="任意多边形 38"/>
          <p:cNvSpPr/>
          <p:nvPr/>
        </p:nvSpPr>
        <p:spPr>
          <a:xfrm>
            <a:off x="968743" y="1806547"/>
            <a:ext cx="889808" cy="987664"/>
          </a:xfrm>
          <a:custGeom>
            <a:avLst/>
            <a:gdLst>
              <a:gd name="connsiteX0" fmla="*/ 1460180 w 2920360"/>
              <a:gd name="connsiteY0" fmla="*/ 0 h 3241526"/>
              <a:gd name="connsiteX1" fmla="*/ 1620290 w 2920360"/>
              <a:gd name="connsiteY1" fmla="*/ 42589 h 3241526"/>
              <a:gd name="connsiteX2" fmla="*/ 2760176 w 2920360"/>
              <a:gd name="connsiteY2" fmla="*/ 694444 h 3241526"/>
              <a:gd name="connsiteX3" fmla="*/ 2877272 w 2920360"/>
              <a:gd name="connsiteY3" fmla="*/ 810381 h 3241526"/>
              <a:gd name="connsiteX4" fmla="*/ 2920286 w 2920360"/>
              <a:gd name="connsiteY4" fmla="*/ 958261 h 3241526"/>
              <a:gd name="connsiteX5" fmla="*/ 2920286 w 2920360"/>
              <a:gd name="connsiteY5" fmla="*/ 2266702 h 3241526"/>
              <a:gd name="connsiteX6" fmla="*/ 2877272 w 2920360"/>
              <a:gd name="connsiteY6" fmla="*/ 2431145 h 3241526"/>
              <a:gd name="connsiteX7" fmla="*/ 2763761 w 2920360"/>
              <a:gd name="connsiteY7" fmla="*/ 2544716 h 3241526"/>
              <a:gd name="connsiteX8" fmla="*/ 1623875 w 2920360"/>
              <a:gd name="connsiteY8" fmla="*/ 3196571 h 3241526"/>
              <a:gd name="connsiteX9" fmla="*/ 1460180 w 2920360"/>
              <a:gd name="connsiteY9" fmla="*/ 3241526 h 3241526"/>
              <a:gd name="connsiteX10" fmla="*/ 1295291 w 2920360"/>
              <a:gd name="connsiteY10" fmla="*/ 3195388 h 3241526"/>
              <a:gd name="connsiteX11" fmla="*/ 155404 w 2920360"/>
              <a:gd name="connsiteY11" fmla="*/ 2544716 h 3241526"/>
              <a:gd name="connsiteX12" fmla="*/ 41893 w 2920360"/>
              <a:gd name="connsiteY12" fmla="*/ 2431145 h 3241526"/>
              <a:gd name="connsiteX13" fmla="*/ 74 w 2920360"/>
              <a:gd name="connsiteY13" fmla="*/ 2269068 h 3241526"/>
              <a:gd name="connsiteX14" fmla="*/ 74 w 2920360"/>
              <a:gd name="connsiteY14" fmla="*/ 965359 h 3241526"/>
              <a:gd name="connsiteX15" fmla="*/ 41893 w 2920360"/>
              <a:gd name="connsiteY15" fmla="*/ 810381 h 3241526"/>
              <a:gd name="connsiteX16" fmla="*/ 156599 w 2920360"/>
              <a:gd name="connsiteY16" fmla="*/ 696810 h 3241526"/>
              <a:gd name="connsiteX17" fmla="*/ 1301265 w 2920360"/>
              <a:gd name="connsiteY17" fmla="*/ 42589 h 3241526"/>
              <a:gd name="connsiteX18" fmla="*/ 1460180 w 2920360"/>
              <a:gd name="connsiteY18" fmla="*/ 0 h 324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20360" h="3241526">
                <a:moveTo>
                  <a:pt x="1460180" y="0"/>
                </a:moveTo>
                <a:cubicBezTo>
                  <a:pt x="1518728" y="0"/>
                  <a:pt x="1572496" y="15379"/>
                  <a:pt x="1620290" y="42589"/>
                </a:cubicBezTo>
                <a:lnTo>
                  <a:pt x="2760176" y="694444"/>
                </a:lnTo>
                <a:cubicBezTo>
                  <a:pt x="2806776" y="721653"/>
                  <a:pt x="2848595" y="760694"/>
                  <a:pt x="2877272" y="810381"/>
                </a:cubicBezTo>
                <a:cubicBezTo>
                  <a:pt x="2904753" y="856520"/>
                  <a:pt x="2919091" y="907391"/>
                  <a:pt x="2920286" y="958261"/>
                </a:cubicBezTo>
                <a:lnTo>
                  <a:pt x="2920286" y="2266702"/>
                </a:lnTo>
                <a:cubicBezTo>
                  <a:pt x="2921481" y="2322305"/>
                  <a:pt x="2908338" y="2379091"/>
                  <a:pt x="2877272" y="2431145"/>
                </a:cubicBezTo>
                <a:cubicBezTo>
                  <a:pt x="2849790" y="2479649"/>
                  <a:pt x="2810360" y="2518689"/>
                  <a:pt x="2763761" y="2544716"/>
                </a:cubicBezTo>
                <a:lnTo>
                  <a:pt x="1623875" y="3196571"/>
                </a:lnTo>
                <a:cubicBezTo>
                  <a:pt x="1576081" y="3224964"/>
                  <a:pt x="1519923" y="3241526"/>
                  <a:pt x="1460180" y="3241526"/>
                </a:cubicBezTo>
                <a:cubicBezTo>
                  <a:pt x="1399243" y="3241526"/>
                  <a:pt x="1343085" y="3224964"/>
                  <a:pt x="1295291" y="3195388"/>
                </a:cubicBezTo>
                <a:lnTo>
                  <a:pt x="155404" y="2544716"/>
                </a:lnTo>
                <a:cubicBezTo>
                  <a:pt x="110000" y="2517506"/>
                  <a:pt x="70570" y="2479649"/>
                  <a:pt x="41893" y="2431145"/>
                </a:cubicBezTo>
                <a:cubicBezTo>
                  <a:pt x="12022" y="2380274"/>
                  <a:pt x="-1121" y="2324671"/>
                  <a:pt x="74" y="2269068"/>
                </a:cubicBezTo>
                <a:lnTo>
                  <a:pt x="74" y="965359"/>
                </a:lnTo>
                <a:cubicBezTo>
                  <a:pt x="74" y="913306"/>
                  <a:pt x="13217" y="858886"/>
                  <a:pt x="41893" y="810381"/>
                </a:cubicBezTo>
                <a:cubicBezTo>
                  <a:pt x="70570" y="761877"/>
                  <a:pt x="110000" y="722836"/>
                  <a:pt x="156599" y="696810"/>
                </a:cubicBezTo>
                <a:lnTo>
                  <a:pt x="1301265" y="42589"/>
                </a:lnTo>
                <a:cubicBezTo>
                  <a:pt x="1347864" y="15379"/>
                  <a:pt x="1401633" y="0"/>
                  <a:pt x="1460180" y="0"/>
                </a:cubicBezTo>
                <a:close/>
              </a:path>
            </a:pathLst>
          </a:custGeom>
          <a:noFill/>
          <a:ln w="12700">
            <a:solidFill>
              <a:srgbClr val="007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4588110" y="1806547"/>
            <a:ext cx="889808" cy="987664"/>
          </a:xfrm>
          <a:custGeom>
            <a:avLst/>
            <a:gdLst>
              <a:gd name="connsiteX0" fmla="*/ 1460180 w 2920360"/>
              <a:gd name="connsiteY0" fmla="*/ 0 h 3241526"/>
              <a:gd name="connsiteX1" fmla="*/ 1620290 w 2920360"/>
              <a:gd name="connsiteY1" fmla="*/ 42589 h 3241526"/>
              <a:gd name="connsiteX2" fmla="*/ 2760176 w 2920360"/>
              <a:gd name="connsiteY2" fmla="*/ 694444 h 3241526"/>
              <a:gd name="connsiteX3" fmla="*/ 2877272 w 2920360"/>
              <a:gd name="connsiteY3" fmla="*/ 810381 h 3241526"/>
              <a:gd name="connsiteX4" fmla="*/ 2920286 w 2920360"/>
              <a:gd name="connsiteY4" fmla="*/ 958261 h 3241526"/>
              <a:gd name="connsiteX5" fmla="*/ 2920286 w 2920360"/>
              <a:gd name="connsiteY5" fmla="*/ 2266702 h 3241526"/>
              <a:gd name="connsiteX6" fmla="*/ 2877272 w 2920360"/>
              <a:gd name="connsiteY6" fmla="*/ 2431145 h 3241526"/>
              <a:gd name="connsiteX7" fmla="*/ 2763761 w 2920360"/>
              <a:gd name="connsiteY7" fmla="*/ 2544716 h 3241526"/>
              <a:gd name="connsiteX8" fmla="*/ 1623875 w 2920360"/>
              <a:gd name="connsiteY8" fmla="*/ 3196571 h 3241526"/>
              <a:gd name="connsiteX9" fmla="*/ 1460180 w 2920360"/>
              <a:gd name="connsiteY9" fmla="*/ 3241526 h 3241526"/>
              <a:gd name="connsiteX10" fmla="*/ 1295291 w 2920360"/>
              <a:gd name="connsiteY10" fmla="*/ 3195388 h 3241526"/>
              <a:gd name="connsiteX11" fmla="*/ 155404 w 2920360"/>
              <a:gd name="connsiteY11" fmla="*/ 2544716 h 3241526"/>
              <a:gd name="connsiteX12" fmla="*/ 41893 w 2920360"/>
              <a:gd name="connsiteY12" fmla="*/ 2431145 h 3241526"/>
              <a:gd name="connsiteX13" fmla="*/ 74 w 2920360"/>
              <a:gd name="connsiteY13" fmla="*/ 2269068 h 3241526"/>
              <a:gd name="connsiteX14" fmla="*/ 74 w 2920360"/>
              <a:gd name="connsiteY14" fmla="*/ 965359 h 3241526"/>
              <a:gd name="connsiteX15" fmla="*/ 41893 w 2920360"/>
              <a:gd name="connsiteY15" fmla="*/ 810381 h 3241526"/>
              <a:gd name="connsiteX16" fmla="*/ 156599 w 2920360"/>
              <a:gd name="connsiteY16" fmla="*/ 696810 h 3241526"/>
              <a:gd name="connsiteX17" fmla="*/ 1301265 w 2920360"/>
              <a:gd name="connsiteY17" fmla="*/ 42589 h 3241526"/>
              <a:gd name="connsiteX18" fmla="*/ 1460180 w 2920360"/>
              <a:gd name="connsiteY18" fmla="*/ 0 h 324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20360" h="3241526">
                <a:moveTo>
                  <a:pt x="1460180" y="0"/>
                </a:moveTo>
                <a:cubicBezTo>
                  <a:pt x="1518728" y="0"/>
                  <a:pt x="1572496" y="15379"/>
                  <a:pt x="1620290" y="42589"/>
                </a:cubicBezTo>
                <a:lnTo>
                  <a:pt x="2760176" y="694444"/>
                </a:lnTo>
                <a:cubicBezTo>
                  <a:pt x="2806776" y="721653"/>
                  <a:pt x="2848595" y="760694"/>
                  <a:pt x="2877272" y="810381"/>
                </a:cubicBezTo>
                <a:cubicBezTo>
                  <a:pt x="2904753" y="856520"/>
                  <a:pt x="2919091" y="907391"/>
                  <a:pt x="2920286" y="958261"/>
                </a:cubicBezTo>
                <a:lnTo>
                  <a:pt x="2920286" y="2266702"/>
                </a:lnTo>
                <a:cubicBezTo>
                  <a:pt x="2921481" y="2322305"/>
                  <a:pt x="2908338" y="2379091"/>
                  <a:pt x="2877272" y="2431145"/>
                </a:cubicBezTo>
                <a:cubicBezTo>
                  <a:pt x="2849790" y="2479649"/>
                  <a:pt x="2810360" y="2518689"/>
                  <a:pt x="2763761" y="2544716"/>
                </a:cubicBezTo>
                <a:lnTo>
                  <a:pt x="1623875" y="3196571"/>
                </a:lnTo>
                <a:cubicBezTo>
                  <a:pt x="1576081" y="3224964"/>
                  <a:pt x="1519923" y="3241526"/>
                  <a:pt x="1460180" y="3241526"/>
                </a:cubicBezTo>
                <a:cubicBezTo>
                  <a:pt x="1399243" y="3241526"/>
                  <a:pt x="1343085" y="3224964"/>
                  <a:pt x="1295291" y="3195388"/>
                </a:cubicBezTo>
                <a:lnTo>
                  <a:pt x="155404" y="2544716"/>
                </a:lnTo>
                <a:cubicBezTo>
                  <a:pt x="110000" y="2517506"/>
                  <a:pt x="70570" y="2479649"/>
                  <a:pt x="41893" y="2431145"/>
                </a:cubicBezTo>
                <a:cubicBezTo>
                  <a:pt x="12022" y="2380274"/>
                  <a:pt x="-1121" y="2324671"/>
                  <a:pt x="74" y="2269068"/>
                </a:cubicBezTo>
                <a:lnTo>
                  <a:pt x="74" y="965359"/>
                </a:lnTo>
                <a:cubicBezTo>
                  <a:pt x="74" y="913306"/>
                  <a:pt x="13217" y="858886"/>
                  <a:pt x="41893" y="810381"/>
                </a:cubicBezTo>
                <a:cubicBezTo>
                  <a:pt x="70570" y="761877"/>
                  <a:pt x="110000" y="722836"/>
                  <a:pt x="156599" y="696810"/>
                </a:cubicBezTo>
                <a:lnTo>
                  <a:pt x="1301265" y="42589"/>
                </a:lnTo>
                <a:cubicBezTo>
                  <a:pt x="1347864" y="15379"/>
                  <a:pt x="1401633" y="0"/>
                  <a:pt x="1460180" y="0"/>
                </a:cubicBezTo>
                <a:close/>
              </a:path>
            </a:pathLst>
          </a:custGeom>
          <a:noFill/>
          <a:ln w="12700">
            <a:solidFill>
              <a:srgbClr val="26A2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8207477" y="1802707"/>
            <a:ext cx="889808" cy="987664"/>
          </a:xfrm>
          <a:custGeom>
            <a:avLst/>
            <a:gdLst>
              <a:gd name="connsiteX0" fmla="*/ 1460180 w 2920360"/>
              <a:gd name="connsiteY0" fmla="*/ 0 h 3241526"/>
              <a:gd name="connsiteX1" fmla="*/ 1620290 w 2920360"/>
              <a:gd name="connsiteY1" fmla="*/ 42589 h 3241526"/>
              <a:gd name="connsiteX2" fmla="*/ 2760176 w 2920360"/>
              <a:gd name="connsiteY2" fmla="*/ 694444 h 3241526"/>
              <a:gd name="connsiteX3" fmla="*/ 2877272 w 2920360"/>
              <a:gd name="connsiteY3" fmla="*/ 810381 h 3241526"/>
              <a:gd name="connsiteX4" fmla="*/ 2920286 w 2920360"/>
              <a:gd name="connsiteY4" fmla="*/ 958261 h 3241526"/>
              <a:gd name="connsiteX5" fmla="*/ 2920286 w 2920360"/>
              <a:gd name="connsiteY5" fmla="*/ 2266702 h 3241526"/>
              <a:gd name="connsiteX6" fmla="*/ 2877272 w 2920360"/>
              <a:gd name="connsiteY6" fmla="*/ 2431145 h 3241526"/>
              <a:gd name="connsiteX7" fmla="*/ 2763761 w 2920360"/>
              <a:gd name="connsiteY7" fmla="*/ 2544716 h 3241526"/>
              <a:gd name="connsiteX8" fmla="*/ 1623875 w 2920360"/>
              <a:gd name="connsiteY8" fmla="*/ 3196571 h 3241526"/>
              <a:gd name="connsiteX9" fmla="*/ 1460180 w 2920360"/>
              <a:gd name="connsiteY9" fmla="*/ 3241526 h 3241526"/>
              <a:gd name="connsiteX10" fmla="*/ 1295291 w 2920360"/>
              <a:gd name="connsiteY10" fmla="*/ 3195388 h 3241526"/>
              <a:gd name="connsiteX11" fmla="*/ 155404 w 2920360"/>
              <a:gd name="connsiteY11" fmla="*/ 2544716 h 3241526"/>
              <a:gd name="connsiteX12" fmla="*/ 41893 w 2920360"/>
              <a:gd name="connsiteY12" fmla="*/ 2431145 h 3241526"/>
              <a:gd name="connsiteX13" fmla="*/ 74 w 2920360"/>
              <a:gd name="connsiteY13" fmla="*/ 2269068 h 3241526"/>
              <a:gd name="connsiteX14" fmla="*/ 74 w 2920360"/>
              <a:gd name="connsiteY14" fmla="*/ 965359 h 3241526"/>
              <a:gd name="connsiteX15" fmla="*/ 41893 w 2920360"/>
              <a:gd name="connsiteY15" fmla="*/ 810381 h 3241526"/>
              <a:gd name="connsiteX16" fmla="*/ 156599 w 2920360"/>
              <a:gd name="connsiteY16" fmla="*/ 696810 h 3241526"/>
              <a:gd name="connsiteX17" fmla="*/ 1301265 w 2920360"/>
              <a:gd name="connsiteY17" fmla="*/ 42589 h 3241526"/>
              <a:gd name="connsiteX18" fmla="*/ 1460180 w 2920360"/>
              <a:gd name="connsiteY18" fmla="*/ 0 h 324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20360" h="3241526">
                <a:moveTo>
                  <a:pt x="1460180" y="0"/>
                </a:moveTo>
                <a:cubicBezTo>
                  <a:pt x="1518728" y="0"/>
                  <a:pt x="1572496" y="15379"/>
                  <a:pt x="1620290" y="42589"/>
                </a:cubicBezTo>
                <a:lnTo>
                  <a:pt x="2760176" y="694444"/>
                </a:lnTo>
                <a:cubicBezTo>
                  <a:pt x="2806776" y="721653"/>
                  <a:pt x="2848595" y="760694"/>
                  <a:pt x="2877272" y="810381"/>
                </a:cubicBezTo>
                <a:cubicBezTo>
                  <a:pt x="2904753" y="856520"/>
                  <a:pt x="2919091" y="907391"/>
                  <a:pt x="2920286" y="958261"/>
                </a:cubicBezTo>
                <a:lnTo>
                  <a:pt x="2920286" y="2266702"/>
                </a:lnTo>
                <a:cubicBezTo>
                  <a:pt x="2921481" y="2322305"/>
                  <a:pt x="2908338" y="2379091"/>
                  <a:pt x="2877272" y="2431145"/>
                </a:cubicBezTo>
                <a:cubicBezTo>
                  <a:pt x="2849790" y="2479649"/>
                  <a:pt x="2810360" y="2518689"/>
                  <a:pt x="2763761" y="2544716"/>
                </a:cubicBezTo>
                <a:lnTo>
                  <a:pt x="1623875" y="3196571"/>
                </a:lnTo>
                <a:cubicBezTo>
                  <a:pt x="1576081" y="3224964"/>
                  <a:pt x="1519923" y="3241526"/>
                  <a:pt x="1460180" y="3241526"/>
                </a:cubicBezTo>
                <a:cubicBezTo>
                  <a:pt x="1399243" y="3241526"/>
                  <a:pt x="1343085" y="3224964"/>
                  <a:pt x="1295291" y="3195388"/>
                </a:cubicBezTo>
                <a:lnTo>
                  <a:pt x="155404" y="2544716"/>
                </a:lnTo>
                <a:cubicBezTo>
                  <a:pt x="110000" y="2517506"/>
                  <a:pt x="70570" y="2479649"/>
                  <a:pt x="41893" y="2431145"/>
                </a:cubicBezTo>
                <a:cubicBezTo>
                  <a:pt x="12022" y="2380274"/>
                  <a:pt x="-1121" y="2324671"/>
                  <a:pt x="74" y="2269068"/>
                </a:cubicBezTo>
                <a:lnTo>
                  <a:pt x="74" y="965359"/>
                </a:lnTo>
                <a:cubicBezTo>
                  <a:pt x="74" y="913306"/>
                  <a:pt x="13217" y="858886"/>
                  <a:pt x="41893" y="810381"/>
                </a:cubicBezTo>
                <a:cubicBezTo>
                  <a:pt x="70570" y="761877"/>
                  <a:pt x="110000" y="722836"/>
                  <a:pt x="156599" y="696810"/>
                </a:cubicBezTo>
                <a:lnTo>
                  <a:pt x="1301265" y="42589"/>
                </a:lnTo>
                <a:cubicBezTo>
                  <a:pt x="1347864" y="15379"/>
                  <a:pt x="1401633" y="0"/>
                  <a:pt x="1460180" y="0"/>
                </a:cubicBezTo>
                <a:close/>
              </a:path>
            </a:pathLst>
          </a:custGeom>
          <a:noFill/>
          <a:ln w="12700">
            <a:solidFill>
              <a:srgbClr val="007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350149" y="407520"/>
            <a:ext cx="5603270" cy="804996"/>
            <a:chOff x="3320581" y="694122"/>
            <a:chExt cx="5603270" cy="804996"/>
          </a:xfrm>
        </p:grpSpPr>
        <p:sp>
          <p:nvSpPr>
            <p:cNvPr id="38" name="文本框 37"/>
            <p:cNvSpPr txBox="1"/>
            <p:nvPr/>
          </p:nvSpPr>
          <p:spPr>
            <a:xfrm>
              <a:off x="3320581" y="69412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功能介绍</a:t>
              </a: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320581" y="1203973"/>
              <a:ext cx="5603270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功能实现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551384" y="548004"/>
            <a:ext cx="537440" cy="537440"/>
            <a:chOff x="1126772" y="548004"/>
            <a:chExt cx="537440" cy="537440"/>
          </a:xfrm>
        </p:grpSpPr>
        <p:sp>
          <p:nvSpPr>
            <p:cNvPr id="47" name="Shape 644"/>
            <p:cNvSpPr/>
            <p:nvPr/>
          </p:nvSpPr>
          <p:spPr>
            <a:xfrm rot="8100000" flipH="1">
              <a:off x="1126772" y="548004"/>
              <a:ext cx="537440" cy="537440"/>
            </a:xfrm>
            <a:prstGeom prst="roundRect">
              <a:avLst>
                <a:gd name="adj" fmla="val 25760"/>
              </a:avLst>
            </a:prstGeom>
            <a:solidFill>
              <a:srgbClr val="119274"/>
            </a:solidFill>
            <a:ln w="12700">
              <a:noFill/>
              <a:miter lim="400000"/>
            </a:ln>
            <a:effectLst>
              <a:outerShdw blurRad="50800" dist="127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25400" tIns="25400" rIns="25400" bIns="254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160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8" name="矩形 47"/>
            <p:cNvSpPr>
              <a:spLocks noChangeArrowheads="1"/>
            </p:cNvSpPr>
            <p:nvPr/>
          </p:nvSpPr>
          <p:spPr bwMode="auto">
            <a:xfrm>
              <a:off x="1248947" y="601281"/>
              <a:ext cx="309873" cy="4308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800" b="1" cap="all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1</a:t>
              </a:r>
            </a:p>
          </p:txBody>
        </p:sp>
      </p:grpSp>
      <p:sp>
        <p:nvSpPr>
          <p:cNvPr id="53" name="任意多边形 42">
            <a:extLst>
              <a:ext uri="{FF2B5EF4-FFF2-40B4-BE49-F238E27FC236}">
                <a16:creationId xmlns:a16="http://schemas.microsoft.com/office/drawing/2014/main" id="{4D094126-F965-471F-B5FA-A5A81AA69E01}"/>
              </a:ext>
            </a:extLst>
          </p:cNvPr>
          <p:cNvSpPr/>
          <p:nvPr/>
        </p:nvSpPr>
        <p:spPr>
          <a:xfrm>
            <a:off x="4573667" y="5195030"/>
            <a:ext cx="889808" cy="987664"/>
          </a:xfrm>
          <a:custGeom>
            <a:avLst/>
            <a:gdLst>
              <a:gd name="connsiteX0" fmla="*/ 1460180 w 2920360"/>
              <a:gd name="connsiteY0" fmla="*/ 0 h 3241526"/>
              <a:gd name="connsiteX1" fmla="*/ 1620290 w 2920360"/>
              <a:gd name="connsiteY1" fmla="*/ 42589 h 3241526"/>
              <a:gd name="connsiteX2" fmla="*/ 2760176 w 2920360"/>
              <a:gd name="connsiteY2" fmla="*/ 694444 h 3241526"/>
              <a:gd name="connsiteX3" fmla="*/ 2877272 w 2920360"/>
              <a:gd name="connsiteY3" fmla="*/ 810381 h 3241526"/>
              <a:gd name="connsiteX4" fmla="*/ 2920286 w 2920360"/>
              <a:gd name="connsiteY4" fmla="*/ 958261 h 3241526"/>
              <a:gd name="connsiteX5" fmla="*/ 2920286 w 2920360"/>
              <a:gd name="connsiteY5" fmla="*/ 2266702 h 3241526"/>
              <a:gd name="connsiteX6" fmla="*/ 2877272 w 2920360"/>
              <a:gd name="connsiteY6" fmla="*/ 2431145 h 3241526"/>
              <a:gd name="connsiteX7" fmla="*/ 2763761 w 2920360"/>
              <a:gd name="connsiteY7" fmla="*/ 2544716 h 3241526"/>
              <a:gd name="connsiteX8" fmla="*/ 1623875 w 2920360"/>
              <a:gd name="connsiteY8" fmla="*/ 3196571 h 3241526"/>
              <a:gd name="connsiteX9" fmla="*/ 1460180 w 2920360"/>
              <a:gd name="connsiteY9" fmla="*/ 3241526 h 3241526"/>
              <a:gd name="connsiteX10" fmla="*/ 1295291 w 2920360"/>
              <a:gd name="connsiteY10" fmla="*/ 3195388 h 3241526"/>
              <a:gd name="connsiteX11" fmla="*/ 155404 w 2920360"/>
              <a:gd name="connsiteY11" fmla="*/ 2544716 h 3241526"/>
              <a:gd name="connsiteX12" fmla="*/ 41893 w 2920360"/>
              <a:gd name="connsiteY12" fmla="*/ 2431145 h 3241526"/>
              <a:gd name="connsiteX13" fmla="*/ 74 w 2920360"/>
              <a:gd name="connsiteY13" fmla="*/ 2269068 h 3241526"/>
              <a:gd name="connsiteX14" fmla="*/ 74 w 2920360"/>
              <a:gd name="connsiteY14" fmla="*/ 965359 h 3241526"/>
              <a:gd name="connsiteX15" fmla="*/ 41893 w 2920360"/>
              <a:gd name="connsiteY15" fmla="*/ 810381 h 3241526"/>
              <a:gd name="connsiteX16" fmla="*/ 156599 w 2920360"/>
              <a:gd name="connsiteY16" fmla="*/ 696810 h 3241526"/>
              <a:gd name="connsiteX17" fmla="*/ 1301265 w 2920360"/>
              <a:gd name="connsiteY17" fmla="*/ 42589 h 3241526"/>
              <a:gd name="connsiteX18" fmla="*/ 1460180 w 2920360"/>
              <a:gd name="connsiteY18" fmla="*/ 0 h 324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20360" h="3241526">
                <a:moveTo>
                  <a:pt x="1460180" y="0"/>
                </a:moveTo>
                <a:cubicBezTo>
                  <a:pt x="1518728" y="0"/>
                  <a:pt x="1572496" y="15379"/>
                  <a:pt x="1620290" y="42589"/>
                </a:cubicBezTo>
                <a:lnTo>
                  <a:pt x="2760176" y="694444"/>
                </a:lnTo>
                <a:cubicBezTo>
                  <a:pt x="2806776" y="721653"/>
                  <a:pt x="2848595" y="760694"/>
                  <a:pt x="2877272" y="810381"/>
                </a:cubicBezTo>
                <a:cubicBezTo>
                  <a:pt x="2904753" y="856520"/>
                  <a:pt x="2919091" y="907391"/>
                  <a:pt x="2920286" y="958261"/>
                </a:cubicBezTo>
                <a:lnTo>
                  <a:pt x="2920286" y="2266702"/>
                </a:lnTo>
                <a:cubicBezTo>
                  <a:pt x="2921481" y="2322305"/>
                  <a:pt x="2908338" y="2379091"/>
                  <a:pt x="2877272" y="2431145"/>
                </a:cubicBezTo>
                <a:cubicBezTo>
                  <a:pt x="2849790" y="2479649"/>
                  <a:pt x="2810360" y="2518689"/>
                  <a:pt x="2763761" y="2544716"/>
                </a:cubicBezTo>
                <a:lnTo>
                  <a:pt x="1623875" y="3196571"/>
                </a:lnTo>
                <a:cubicBezTo>
                  <a:pt x="1576081" y="3224964"/>
                  <a:pt x="1519923" y="3241526"/>
                  <a:pt x="1460180" y="3241526"/>
                </a:cubicBezTo>
                <a:cubicBezTo>
                  <a:pt x="1399243" y="3241526"/>
                  <a:pt x="1343085" y="3224964"/>
                  <a:pt x="1295291" y="3195388"/>
                </a:cubicBezTo>
                <a:lnTo>
                  <a:pt x="155404" y="2544716"/>
                </a:lnTo>
                <a:cubicBezTo>
                  <a:pt x="110000" y="2517506"/>
                  <a:pt x="70570" y="2479649"/>
                  <a:pt x="41893" y="2431145"/>
                </a:cubicBezTo>
                <a:cubicBezTo>
                  <a:pt x="12022" y="2380274"/>
                  <a:pt x="-1121" y="2324671"/>
                  <a:pt x="74" y="2269068"/>
                </a:cubicBezTo>
                <a:lnTo>
                  <a:pt x="74" y="965359"/>
                </a:lnTo>
                <a:cubicBezTo>
                  <a:pt x="74" y="913306"/>
                  <a:pt x="13217" y="858886"/>
                  <a:pt x="41893" y="810381"/>
                </a:cubicBezTo>
                <a:cubicBezTo>
                  <a:pt x="70570" y="761877"/>
                  <a:pt x="110000" y="722836"/>
                  <a:pt x="156599" y="696810"/>
                </a:cubicBezTo>
                <a:lnTo>
                  <a:pt x="1301265" y="42589"/>
                </a:lnTo>
                <a:cubicBezTo>
                  <a:pt x="1347864" y="15379"/>
                  <a:pt x="1401633" y="0"/>
                  <a:pt x="1460180" y="0"/>
                </a:cubicBezTo>
                <a:close/>
              </a:path>
            </a:pathLst>
          </a:custGeom>
          <a:noFill/>
          <a:ln w="12700">
            <a:solidFill>
              <a:srgbClr val="0078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54" name="Rectangle 13" descr="FD1DDF730CE4456e89755B07FE1653D0# #Rectangle 13">
            <a:extLst>
              <a:ext uri="{FF2B5EF4-FFF2-40B4-BE49-F238E27FC236}">
                <a16:creationId xmlns:a16="http://schemas.microsoft.com/office/drawing/2014/main" id="{165853AC-B483-47E7-B627-10370EC24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4311" y="5751646"/>
            <a:ext cx="1958089" cy="212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8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" panose="020B0500000000000000" pitchFamily="34" charset="-122"/>
                <a:cs typeface="+mn-ea"/>
                <a:sym typeface="+mn-lt"/>
              </a:rPr>
              <a:t>为用户提供了投诉渠道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55" name="TextBox 65">
            <a:extLst>
              <a:ext uri="{FF2B5EF4-FFF2-40B4-BE49-F238E27FC236}">
                <a16:creationId xmlns:a16="http://schemas.microsoft.com/office/drawing/2014/main" id="{A92E6117-CDC4-4060-902C-6DD38190F226}"/>
              </a:ext>
            </a:extLst>
          </p:cNvPr>
          <p:cNvSpPr txBox="1"/>
          <p:nvPr/>
        </p:nvSpPr>
        <p:spPr>
          <a:xfrm>
            <a:off x="5782390" y="5381085"/>
            <a:ext cx="16927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8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投诉</a:t>
            </a:r>
          </a:p>
        </p:txBody>
      </p:sp>
      <p:pic>
        <p:nvPicPr>
          <p:cNvPr id="57" name="图形 56">
            <a:extLst>
              <a:ext uri="{FF2B5EF4-FFF2-40B4-BE49-F238E27FC236}">
                <a16:creationId xmlns:a16="http://schemas.microsoft.com/office/drawing/2014/main" id="{C8B57271-2036-4C0B-A93F-8ED9DEE06A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240" y="2011004"/>
            <a:ext cx="552475" cy="552475"/>
          </a:xfrm>
          <a:prstGeom prst="rect">
            <a:avLst/>
          </a:prstGeom>
        </p:spPr>
      </p:pic>
      <p:pic>
        <p:nvPicPr>
          <p:cNvPr id="3" name="图形 2">
            <a:extLst>
              <a:ext uri="{FF2B5EF4-FFF2-40B4-BE49-F238E27FC236}">
                <a16:creationId xmlns:a16="http://schemas.microsoft.com/office/drawing/2014/main" id="{6323DE01-EB3D-43C5-9ABD-1731F0C04A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4316" y="2066084"/>
            <a:ext cx="497395" cy="497395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9371CFCD-CF5C-4C7B-B3D2-162AA42781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48797" y="1998100"/>
            <a:ext cx="578281" cy="578281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25E87DCB-E115-479F-9360-37AA58D0F77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6603" y="3815161"/>
            <a:ext cx="530624" cy="530624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462F6A81-A552-40C6-921E-DB622E89030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57626" y="3815431"/>
            <a:ext cx="506555" cy="506555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26DD3CFC-8543-4F8A-B579-166595834ED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77001" y="3795708"/>
            <a:ext cx="550077" cy="550077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00C52406-C011-43BE-8CD7-2BA949C5557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30943" y="5404677"/>
            <a:ext cx="559544" cy="55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4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0"/>
                            </p:stCondLst>
                            <p:childTnLst>
                              <p:par>
                                <p:cTn id="1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0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37" grpId="0"/>
      <p:bldP spid="29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39" grpId="0" animBg="1"/>
      <p:bldP spid="40" grpId="0" animBg="1"/>
      <p:bldP spid="41" grpId="0" animBg="1"/>
      <p:bldP spid="53" grpId="0" animBg="1"/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 rot="2700000">
            <a:off x="9349751" y="54562"/>
            <a:ext cx="6789420" cy="6789420"/>
          </a:xfrm>
          <a:prstGeom prst="roundRect">
            <a:avLst/>
          </a:prstGeom>
          <a:solidFill>
            <a:srgbClr val="00785C"/>
          </a:solidFill>
          <a:ln>
            <a:noFill/>
          </a:ln>
          <a:effectLst>
            <a:outerShdw blurRad="508000" dist="2540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45611" y="2052469"/>
            <a:ext cx="4998076" cy="232005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动效展示与功能测试</a:t>
            </a:r>
          </a:p>
        </p:txBody>
      </p:sp>
      <p:sp>
        <p:nvSpPr>
          <p:cNvPr id="23" name="矩形 22"/>
          <p:cNvSpPr/>
          <p:nvPr/>
        </p:nvSpPr>
        <p:spPr>
          <a:xfrm>
            <a:off x="745611" y="1505973"/>
            <a:ext cx="5887013" cy="5464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2800" b="1" dirty="0">
                <a:solidFill>
                  <a:srgbClr val="00785C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PART TWO</a:t>
            </a:r>
          </a:p>
        </p:txBody>
      </p:sp>
      <p:sp>
        <p:nvSpPr>
          <p:cNvPr id="24" name="矩形 23"/>
          <p:cNvSpPr/>
          <p:nvPr/>
        </p:nvSpPr>
        <p:spPr>
          <a:xfrm>
            <a:off x="745611" y="4426903"/>
            <a:ext cx="5176173" cy="61369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Dynamic Effects and the Testing </a:t>
            </a:r>
            <a:b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</a:b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of the Application</a:t>
            </a:r>
          </a:p>
        </p:txBody>
      </p:sp>
      <p:sp>
        <p:nvSpPr>
          <p:cNvPr id="25" name="圆角矩形 24"/>
          <p:cNvSpPr/>
          <p:nvPr/>
        </p:nvSpPr>
        <p:spPr>
          <a:xfrm rot="2700000">
            <a:off x="10223946" y="948637"/>
            <a:ext cx="5001274" cy="5001272"/>
          </a:xfrm>
          <a:prstGeom prst="roundRect">
            <a:avLst>
              <a:gd name="adj" fmla="val 9596"/>
            </a:avLst>
          </a:prstGeom>
          <a:blipFill dpi="0" rotWithShape="0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6356" r="-13536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453807" y="2223501"/>
            <a:ext cx="2451542" cy="2451542"/>
            <a:chOff x="7522388" y="2223501"/>
            <a:chExt cx="2451542" cy="2451542"/>
          </a:xfrm>
        </p:grpSpPr>
        <p:sp>
          <p:nvSpPr>
            <p:cNvPr id="29" name="圆角矩形 28"/>
            <p:cNvSpPr/>
            <p:nvPr/>
          </p:nvSpPr>
          <p:spPr>
            <a:xfrm rot="2700000">
              <a:off x="7522388" y="2223501"/>
              <a:ext cx="2451542" cy="2451542"/>
            </a:xfrm>
            <a:prstGeom prst="roundRect">
              <a:avLst>
                <a:gd name="adj" fmla="val 95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10800000" algn="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682443" y="2407645"/>
              <a:ext cx="1962561" cy="195745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115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02</a:t>
              </a:r>
            </a:p>
          </p:txBody>
        </p:sp>
      </p:grpSp>
      <p:cxnSp>
        <p:nvCxnSpPr>
          <p:cNvPr id="31" name="直接连接符 30"/>
          <p:cNvCxnSpPr/>
          <p:nvPr/>
        </p:nvCxnSpPr>
        <p:spPr>
          <a:xfrm flipH="1" flipV="1">
            <a:off x="11078169" y="5408544"/>
            <a:ext cx="1666292" cy="1599862"/>
          </a:xfrm>
          <a:prstGeom prst="line">
            <a:avLst/>
          </a:prstGeom>
          <a:ln w="177800">
            <a:solidFill>
              <a:schemeClr val="bg1"/>
            </a:soli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10855625" y="321224"/>
            <a:ext cx="1445724" cy="1403589"/>
          </a:xfrm>
          <a:prstGeom prst="line">
            <a:avLst/>
          </a:prstGeom>
          <a:ln w="177800">
            <a:solidFill>
              <a:schemeClr val="bg1"/>
            </a:solidFill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39416" y="5170009"/>
            <a:ext cx="715617" cy="0"/>
          </a:xfrm>
          <a:prstGeom prst="line">
            <a:avLst/>
          </a:prstGeom>
          <a:ln w="38100">
            <a:solidFill>
              <a:srgbClr val="00785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22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7.40741E-7 L 0.06862 7.40741E-7 " pathEditMode="relative" rAng="0" ptsTypes="AA">
                                          <p:cBhvr>
                                            <p:cTn id="16" dur="1000" spd="-100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7.40741E-7 L -0.0806 7.40741E-7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6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 p14:presetBounceEnd="40000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2" grpId="0"/>
          <p:bldP spid="23" grpId="0"/>
          <p:bldP spid="24" grpId="0"/>
          <p:bldP spid="25" grpId="0" animBg="1"/>
          <p:bldP spid="2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25E-6 7.40741E-7 L 0.06862 7.40741E-7 " pathEditMode="relative" rAng="0" ptsTypes="AA">
                                          <p:cBhvr>
                                            <p:cTn id="16" dur="1000" spd="-100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2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7.40741E-7 L -0.0806 7.40741E-7 " pathEditMode="relative" rAng="0" ptsTypes="AA">
                                          <p:cBhvr>
                                            <p:cTn id="18" dur="100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03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6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 tmFilter="0,0; .5, 1; 1, 1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2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2" grpId="0"/>
          <p:bldP spid="23" grpId="0"/>
          <p:bldP spid="24" grpId="0"/>
          <p:bldP spid="25" grpId="0" animBg="1"/>
          <p:bldP spid="25" grpId="1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21574"/>
            <a:ext cx="12192000" cy="347185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2156" b="-121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4" name="灯片编号占位符 1"/>
          <p:cNvSpPr txBox="1">
            <a:spLocks/>
          </p:cNvSpPr>
          <p:nvPr/>
        </p:nvSpPr>
        <p:spPr>
          <a:xfrm>
            <a:off x="11136462" y="6202713"/>
            <a:ext cx="1219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fld id="{63917A7D-89E5-4220-9F5F-0A1A84322FBF}" type="slidenum">
              <a:rPr lang="en-US" smtClean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pPr/>
              <a:t>7</a:t>
            </a:fld>
            <a:endParaRPr lang="en-US" dirty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23110" y="3545500"/>
            <a:ext cx="3144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rgbClr val="41505C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播放动效视频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55440" y="4170566"/>
            <a:ext cx="357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white">
                    <a:lumMod val="65000"/>
                  </a:prst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Video Play</a:t>
            </a:r>
            <a:endParaRPr lang="zh-CN" altLang="en-US" sz="1600" dirty="0">
              <a:solidFill>
                <a:prstClr val="white">
                  <a:lumMod val="65000"/>
                </a:prst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-21574"/>
            <a:ext cx="12192000" cy="3478458"/>
          </a:xfrm>
          <a:prstGeom prst="rect">
            <a:avLst/>
          </a:prstGeom>
          <a:solidFill>
            <a:srgbClr val="00785C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077022" y="2753111"/>
            <a:ext cx="3578818" cy="1848799"/>
          </a:xfrm>
          <a:prstGeom prst="rect">
            <a:avLst/>
          </a:prstGeom>
          <a:noFill/>
          <a:ln w="88900">
            <a:gradFill>
              <a:gsLst>
                <a:gs pos="40000">
                  <a:schemeClr val="accent1">
                    <a:lumMod val="5000"/>
                    <a:lumOff val="95000"/>
                  </a:schemeClr>
                </a:gs>
                <a:gs pos="40000">
                  <a:srgbClr val="00785C"/>
                </a:gs>
              </a:gsLst>
              <a:lin ang="5400000" scaled="0"/>
            </a:gra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018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1350149" y="407520"/>
            <a:ext cx="5603270" cy="804996"/>
            <a:chOff x="3320581" y="694122"/>
            <a:chExt cx="5603270" cy="804996"/>
          </a:xfrm>
        </p:grpSpPr>
        <p:sp>
          <p:nvSpPr>
            <p:cNvPr id="62" name="文本框 61"/>
            <p:cNvSpPr txBox="1"/>
            <p:nvPr/>
          </p:nvSpPr>
          <p:spPr>
            <a:xfrm>
              <a:off x="3320581" y="694122"/>
              <a:ext cx="39324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功能测试 </a:t>
              </a:r>
              <a:r>
                <a:rPr lang="en-US" altLang="zh-CN" sz="3200" b="1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– </a:t>
              </a:r>
              <a:r>
                <a:rPr lang="zh-CN" altLang="en-US" sz="3200" b="1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测试范围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320581" y="1203973"/>
              <a:ext cx="5603270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Software Testing</a:t>
              </a:r>
              <a:endPara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51384" y="548004"/>
            <a:ext cx="537440" cy="537440"/>
            <a:chOff x="1126772" y="548004"/>
            <a:chExt cx="537440" cy="537440"/>
          </a:xfrm>
        </p:grpSpPr>
        <p:sp>
          <p:nvSpPr>
            <p:cNvPr id="65" name="Shape 644"/>
            <p:cNvSpPr/>
            <p:nvPr/>
          </p:nvSpPr>
          <p:spPr>
            <a:xfrm rot="8100000" flipH="1">
              <a:off x="1126772" y="548004"/>
              <a:ext cx="537440" cy="537440"/>
            </a:xfrm>
            <a:prstGeom prst="roundRect">
              <a:avLst>
                <a:gd name="adj" fmla="val 25760"/>
              </a:avLst>
            </a:prstGeom>
            <a:solidFill>
              <a:srgbClr val="119274"/>
            </a:solidFill>
            <a:ln w="12700">
              <a:noFill/>
              <a:miter lim="400000"/>
            </a:ln>
            <a:effectLst>
              <a:outerShdw blurRad="50800" dist="127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25400" tIns="25400" rIns="25400" bIns="254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160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6" name="矩形 65"/>
            <p:cNvSpPr>
              <a:spLocks noChangeArrowheads="1"/>
            </p:cNvSpPr>
            <p:nvPr/>
          </p:nvSpPr>
          <p:spPr bwMode="auto">
            <a:xfrm>
              <a:off x="1212848" y="601281"/>
              <a:ext cx="309873" cy="4308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800" b="1" cap="all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2</a:t>
              </a: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5CF50B5-022B-44CA-B331-BDF241B63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286784"/>
              </p:ext>
            </p:extLst>
          </p:nvPr>
        </p:nvGraphicFramePr>
        <p:xfrm>
          <a:off x="2171563" y="1268758"/>
          <a:ext cx="7848873" cy="5181722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615976">
                  <a:extLst>
                    <a:ext uri="{9D8B030D-6E8A-4147-A177-3AD203B41FA5}">
                      <a16:colId xmlns:a16="http://schemas.microsoft.com/office/drawing/2014/main" val="528537336"/>
                    </a:ext>
                  </a:extLst>
                </a:gridCol>
                <a:gridCol w="3360688">
                  <a:extLst>
                    <a:ext uri="{9D8B030D-6E8A-4147-A177-3AD203B41FA5}">
                      <a16:colId xmlns:a16="http://schemas.microsoft.com/office/drawing/2014/main" val="2472549023"/>
                    </a:ext>
                  </a:extLst>
                </a:gridCol>
                <a:gridCol w="1872209">
                  <a:extLst>
                    <a:ext uri="{9D8B030D-6E8A-4147-A177-3AD203B41FA5}">
                      <a16:colId xmlns:a16="http://schemas.microsoft.com/office/drawing/2014/main" val="3856845244"/>
                    </a:ext>
                  </a:extLst>
                </a:gridCol>
              </a:tblGrid>
              <a:tr h="398594"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测试范围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主要内容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solidFill>
                            <a:schemeClr val="bg1"/>
                          </a:solidFill>
                          <a:effectLst/>
                        </a:rPr>
                        <a:t>简要说明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4715148"/>
                  </a:ext>
                </a:extLst>
              </a:tr>
              <a:tr h="797188"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</a:rPr>
                        <a:t>服务器后端正常反馈功能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</a:rPr>
                        <a:t>测试服务器后端的运行效果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</a:rPr>
                        <a:t>功能性测试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3359013"/>
                  </a:ext>
                </a:extLst>
              </a:tr>
              <a:tr h="398594"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</a:rPr>
                        <a:t>登录注册功能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</a:rPr>
                        <a:t>测试登录注册功能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</a:rPr>
                        <a:t>功能性测试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4849589"/>
                  </a:ext>
                </a:extLst>
              </a:tr>
              <a:tr h="797188"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</a:rPr>
                        <a:t>用户身份信息修改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</a:rPr>
                        <a:t>测试用户信息更换的可用性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</a:rPr>
                        <a:t>功能性测试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8232064"/>
                  </a:ext>
                </a:extLst>
              </a:tr>
              <a:tr h="797188"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</a:rPr>
                        <a:t>实时交流功能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>
                          <a:effectLst/>
                        </a:rPr>
                        <a:t>测试用户间的交流页面功能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>
                          <a:effectLst/>
                        </a:rPr>
                        <a:t>功能性测试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0874560"/>
                  </a:ext>
                </a:extLst>
              </a:tr>
              <a:tr h="398594"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</a:rPr>
                        <a:t>订单发布功能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</a:rPr>
                        <a:t>测试发布订单的可行性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</a:rPr>
                        <a:t>功能性测试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7665737"/>
                  </a:ext>
                </a:extLst>
              </a:tr>
              <a:tr h="797188"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</a:rPr>
                        <a:t>用户头像更换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>
                          <a:effectLst/>
                        </a:rPr>
                        <a:t>测试个人信息页面的功能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>
                          <a:effectLst/>
                        </a:rPr>
                        <a:t>功能性测试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60287395"/>
                  </a:ext>
                </a:extLst>
              </a:tr>
              <a:tr h="797188"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</a:rPr>
                        <a:t>订单管理功能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</a:rPr>
                        <a:t>测试订单管理订单状态的切换功能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zh-CN" sz="1600" kern="100" dirty="0">
                          <a:effectLst/>
                        </a:rPr>
                        <a:t>功能性测试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3892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38615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任意多边形: 形状 54"/>
          <p:cNvSpPr/>
          <p:nvPr/>
        </p:nvSpPr>
        <p:spPr>
          <a:xfrm>
            <a:off x="8562408" y="1789143"/>
            <a:ext cx="1581153" cy="1581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785C"/>
          </a:solidFill>
          <a:ln w="635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56" name="任意多边形: 形状 55"/>
          <p:cNvSpPr/>
          <p:nvPr/>
        </p:nvSpPr>
        <p:spPr>
          <a:xfrm>
            <a:off x="8594727" y="1821462"/>
            <a:ext cx="1516514" cy="1516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100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57" name="任意多边形: 形状 56"/>
          <p:cNvSpPr/>
          <p:nvPr/>
        </p:nvSpPr>
        <p:spPr>
          <a:xfrm>
            <a:off x="8694165" y="1920900"/>
            <a:ext cx="1317638" cy="1317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785C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2047580" y="1789143"/>
            <a:ext cx="1581153" cy="1581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785C"/>
          </a:solidFill>
          <a:ln w="63500" cap="flat">
            <a:solidFill>
              <a:srgbClr val="00785C">
                <a:alpha val="0"/>
              </a:srgb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2079899" y="1821462"/>
            <a:ext cx="1516514" cy="1516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100000"/>
            </a:scheme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28" name="任意多边形: 形状 27"/>
          <p:cNvSpPr/>
          <p:nvPr/>
        </p:nvSpPr>
        <p:spPr>
          <a:xfrm>
            <a:off x="2179337" y="1920900"/>
            <a:ext cx="1317638" cy="1317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785C"/>
          </a:solidFill>
          <a:ln w="25400" cap="flat">
            <a:noFill/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5304994" y="1789143"/>
            <a:ext cx="1581153" cy="1581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6A284"/>
          </a:solidFill>
          <a:ln w="635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5337313" y="1821462"/>
            <a:ext cx="1516514" cy="1516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100000"/>
            </a:schemeClr>
          </a:solidFill>
          <a:ln w="25400" cap="flat">
            <a:solidFill>
              <a:srgbClr val="E91D62">
                <a:alpha val="0"/>
              </a:srgb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5436751" y="1920900"/>
            <a:ext cx="1317638" cy="1317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26A284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1374701" y="3540241"/>
            <a:ext cx="2786821" cy="1760178"/>
            <a:chOff x="1947287" y="3689289"/>
            <a:chExt cx="2786821" cy="1760178"/>
          </a:xfrm>
        </p:grpSpPr>
        <p:sp>
          <p:nvSpPr>
            <p:cNvPr id="69" name="矩形 68"/>
            <p:cNvSpPr/>
            <p:nvPr/>
          </p:nvSpPr>
          <p:spPr>
            <a:xfrm>
              <a:off x="1947287" y="4154112"/>
              <a:ext cx="2786821" cy="1295355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fontAlgn="auto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把软件系统当作一个“黑箱”，无法了解或使用系统的内部结构及知识。从软件的行为，而不是内部结构出发来设计测试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.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2182667" y="3689289"/>
              <a:ext cx="24558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Black box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黑盒测试</a:t>
              </a: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711096" y="3540241"/>
            <a:ext cx="2783753" cy="1760178"/>
            <a:chOff x="2025664" y="3689289"/>
            <a:chExt cx="2783753" cy="1760178"/>
          </a:xfrm>
        </p:grpSpPr>
        <p:sp>
          <p:nvSpPr>
            <p:cNvPr id="72" name="矩形 71"/>
            <p:cNvSpPr/>
            <p:nvPr/>
          </p:nvSpPr>
          <p:spPr>
            <a:xfrm>
              <a:off x="2025664" y="4154112"/>
              <a:ext cx="2783753" cy="1295355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fontAlgn="auto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设计者可以看到软件系统的内部结构，并且使用软件的内部知识来指导测试数据及方法的选择。</a:t>
              </a: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2139162" y="3689289"/>
              <a:ext cx="25428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White box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白盒测试</a:t>
              </a: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8048223" y="3540241"/>
            <a:ext cx="3522501" cy="836848"/>
            <a:chOff x="2110532" y="3689289"/>
            <a:chExt cx="3522501" cy="836848"/>
          </a:xfrm>
        </p:grpSpPr>
        <p:sp>
          <p:nvSpPr>
            <p:cNvPr id="75" name="矩形 74"/>
            <p:cNvSpPr/>
            <p:nvPr/>
          </p:nvSpPr>
          <p:spPr>
            <a:xfrm>
              <a:off x="2515191" y="4154112"/>
              <a:ext cx="3117842" cy="372025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fontAlgn="auto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lt"/>
                </a:rPr>
                <a:t>介于黑盒和白盒之间</a:t>
              </a: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2110532" y="3689289"/>
              <a:ext cx="26000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Gray box.  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灰盒测试</a:t>
              </a: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350149" y="407520"/>
            <a:ext cx="5603270" cy="804996"/>
            <a:chOff x="3320581" y="694122"/>
            <a:chExt cx="5603270" cy="804996"/>
          </a:xfrm>
        </p:grpSpPr>
        <p:sp>
          <p:nvSpPr>
            <p:cNvPr id="83" name="文本框 82"/>
            <p:cNvSpPr txBox="1"/>
            <p:nvPr/>
          </p:nvSpPr>
          <p:spPr>
            <a:xfrm>
              <a:off x="3320581" y="694122"/>
              <a:ext cx="39324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功能测试 </a:t>
              </a:r>
              <a:r>
                <a:rPr lang="en-US" altLang="zh-CN" sz="3200" b="1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– </a:t>
              </a:r>
              <a:r>
                <a:rPr lang="zh-CN" altLang="en-US" sz="3200" b="1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测试方法</a:t>
              </a: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3320581" y="1203973"/>
              <a:ext cx="5603270" cy="295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Software Testing</a:t>
              </a:r>
              <a:endPara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551384" y="548004"/>
            <a:ext cx="537440" cy="537440"/>
            <a:chOff x="1126772" y="548004"/>
            <a:chExt cx="537440" cy="537440"/>
          </a:xfrm>
        </p:grpSpPr>
        <p:sp>
          <p:nvSpPr>
            <p:cNvPr id="86" name="Shape 644"/>
            <p:cNvSpPr/>
            <p:nvPr/>
          </p:nvSpPr>
          <p:spPr>
            <a:xfrm rot="8100000" flipH="1">
              <a:off x="1126772" y="548004"/>
              <a:ext cx="537440" cy="537440"/>
            </a:xfrm>
            <a:prstGeom prst="roundRect">
              <a:avLst>
                <a:gd name="adj" fmla="val 25760"/>
              </a:avLst>
            </a:prstGeom>
            <a:solidFill>
              <a:srgbClr val="119274"/>
            </a:solidFill>
            <a:ln w="12700">
              <a:noFill/>
              <a:miter lim="400000"/>
            </a:ln>
            <a:effectLst>
              <a:outerShdw blurRad="50800" dist="12700" dir="2700000" algn="tl" rotWithShape="0">
                <a:prstClr val="black">
                  <a:alpha val="35000"/>
                </a:prstClr>
              </a:outerShdw>
            </a:effectLst>
          </p:spPr>
          <p:txBody>
            <a:bodyPr lIns="25400" tIns="25400" rIns="25400" bIns="254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</a:defRPr>
              </a:pPr>
              <a:endParaRPr sz="160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7" name="矩形 86"/>
            <p:cNvSpPr>
              <a:spLocks noChangeArrowheads="1"/>
            </p:cNvSpPr>
            <p:nvPr/>
          </p:nvSpPr>
          <p:spPr bwMode="auto">
            <a:xfrm>
              <a:off x="1248947" y="601281"/>
              <a:ext cx="309873" cy="4308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800" b="1" cap="all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2</a:t>
              </a:r>
            </a:p>
          </p:txBody>
        </p:sp>
      </p:grpSp>
      <p:pic>
        <p:nvPicPr>
          <p:cNvPr id="3" name="图形 2">
            <a:extLst>
              <a:ext uri="{FF2B5EF4-FFF2-40B4-BE49-F238E27FC236}">
                <a16:creationId xmlns:a16="http://schemas.microsoft.com/office/drawing/2014/main" id="{5E761B5F-9BA5-4E0E-A1F7-E1AE3701D8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979" y="2257717"/>
            <a:ext cx="644004" cy="644004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EB0293A2-71E8-45C5-A556-7E32481D76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4935" y="2209084"/>
            <a:ext cx="741270" cy="74127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F33EF239-3C66-4642-B1F6-B80ECD1388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1474" y="2203264"/>
            <a:ext cx="733567" cy="73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2691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e9610a7ee3cc428f6d1935611d94caddfb1023"/>
  <p:tag name="ISPRING_ULTRA_SCORM_COURSE_ID" val="C7E77F30-E408-4DD6-AF2E-CF82B0AFD7A9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商业计划书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包图主题2">
  <a:themeElements>
    <a:clrScheme name="自定义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A284"/>
      </a:accent1>
      <a:accent2>
        <a:srgbClr val="00785C"/>
      </a:accent2>
      <a:accent3>
        <a:srgbClr val="2DBD9B"/>
      </a:accent3>
      <a:accent4>
        <a:srgbClr val="208E73"/>
      </a:accent4>
      <a:accent5>
        <a:srgbClr val="0A745A"/>
      </a:accent5>
      <a:accent6>
        <a:srgbClr val="01795D"/>
      </a:accent6>
      <a:hlink>
        <a:srgbClr val="0563C1"/>
      </a:hlink>
      <a:folHlink>
        <a:srgbClr val="000000"/>
      </a:folHlink>
    </a:clrScheme>
    <a:fontScheme name="kfyh3byu">
      <a:majorFont>
        <a:latin typeface="FZZhengHeiS-R-GB"/>
        <a:ea typeface="FZHei-B01S"/>
        <a:cs typeface=""/>
      </a:majorFont>
      <a:minorFont>
        <a:latin typeface="FZZhengHeiS-R-GB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04_Ibiz_Blue">
  <a:themeElements>
    <a:clrScheme name="自定义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1063E"/>
      </a:accent1>
      <a:accent2>
        <a:srgbClr val="E30342"/>
      </a:accent2>
      <a:accent3>
        <a:srgbClr val="01063E"/>
      </a:accent3>
      <a:accent4>
        <a:srgbClr val="E30342"/>
      </a:accent4>
      <a:accent5>
        <a:srgbClr val="01063E"/>
      </a:accent5>
      <a:accent6>
        <a:srgbClr val="E30342"/>
      </a:accent6>
      <a:hlink>
        <a:srgbClr val="01063E"/>
      </a:hlink>
      <a:folHlink>
        <a:srgbClr val="E30342"/>
      </a:folHlink>
    </a:clrScheme>
    <a:fontScheme name="kfyh3byu">
      <a:majorFont>
        <a:latin typeface="FZZhengHeiS-R-GB"/>
        <a:ea typeface="FZHei-B01S"/>
        <a:cs typeface=""/>
      </a:majorFont>
      <a:minorFont>
        <a:latin typeface="FZZhengHeiS-R-GB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3"/>
        </a:solidFill>
        <a:ln>
          <a:noFill/>
        </a:ln>
        <a:extLs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ctr">
          <a:defRPr>
            <a:cs typeface="+mn-ea"/>
            <a:sym typeface="+mn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F497D"/>
      </a:accent1>
      <a:accent2>
        <a:srgbClr val="00B0F0"/>
      </a:accent2>
      <a:accent3>
        <a:srgbClr val="414455"/>
      </a:accent3>
      <a:accent4>
        <a:srgbClr val="0E90BE"/>
      </a:accent4>
      <a:accent5>
        <a:srgbClr val="68A7D6"/>
      </a:accent5>
      <a:accent6>
        <a:srgbClr val="686C86"/>
      </a:accent6>
      <a:hlink>
        <a:srgbClr val="0000FF"/>
      </a:hlink>
      <a:folHlink>
        <a:srgbClr val="800080"/>
      </a:folHlink>
    </a:clrScheme>
    <a:fontScheme name="kfyh3byu">
      <a:majorFont>
        <a:latin typeface="FZZhengHeiS-R-GB"/>
        <a:ea typeface="FZHei-B01S"/>
        <a:cs typeface=""/>
      </a:majorFont>
      <a:minorFont>
        <a:latin typeface="FZZhengHeiS-R-GB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961</Words>
  <Application>Microsoft Office PowerPoint</Application>
  <PresentationFormat>宽屏</PresentationFormat>
  <Paragraphs>227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FZZhengHeiS-R-GB</vt:lpstr>
      <vt:lpstr>思源黑体</vt:lpstr>
      <vt:lpstr>微软雅黑</vt:lpstr>
      <vt:lpstr>字魂105号-简雅黑</vt:lpstr>
      <vt:lpstr>Arial</vt:lpstr>
      <vt:lpstr>Calibri</vt:lpstr>
      <vt:lpstr>包图主题2</vt:lpstr>
      <vt:lpstr>04_Ibiz_Blue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2021-10-23T05:48:20Z</dcterms:created>
  <dcterms:modified xsi:type="dcterms:W3CDTF">2021-12-30T14:53:24Z</dcterms:modified>
</cp:coreProperties>
</file>